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2" r:id="rId1"/>
  </p:sldMasterIdLst>
  <p:notesMasterIdLst>
    <p:notesMasterId r:id="rId25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7" r:id="rId22"/>
    <p:sldId id="346" r:id="rId23"/>
    <p:sldId id="348" r:id="rId24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N_Support05" initials="C" lastIdx="2" clrIdx="0">
    <p:extLst/>
  </p:cmAuthor>
  <p:cmAuthor id="2" name="CEN_2F_OPO_PC06" initials="C" lastIdx="6" clrIdx="1">
    <p:extLst>
      <p:ext uri="{19B8F6BF-5375-455C-9EA6-DF929625EA0E}">
        <p15:presenceInfo xmlns:p15="http://schemas.microsoft.com/office/powerpoint/2012/main" xmlns="" userId="CEN_2F_OPO_PC06" providerId="None"/>
      </p:ext>
    </p:extLst>
  </p:cmAuthor>
  <p:cmAuthor id="3" name="Angela" initials="A" lastIdx="4" clrIdx="2"/>
  <p:cmAuthor id="4" name="CEN_3F_SEC_PC03" initials="C" lastIdx="1" clrIdx="3">
    <p:extLst>
      <p:ext uri="{19B8F6BF-5375-455C-9EA6-DF929625EA0E}">
        <p15:presenceInfo xmlns:p15="http://schemas.microsoft.com/office/powerpoint/2012/main" xmlns="" userId="CEN_3F_SEC_PC03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81" d="100"/>
          <a:sy n="81" d="100"/>
        </p:scale>
        <p:origin x="-1038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EEFFC-F90F-4805-BCE2-3F6F9F3CBC1D}" type="datetimeFigureOut">
              <a:rPr lang="es-CO" smtClean="0"/>
              <a:t>10/11/2014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86E736-5C7A-45ED-AF53-B2E6F59F3E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22448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0FD9-4F61-4771-8678-D1C4531CF6A3}" type="datetimeFigureOut">
              <a:rPr lang="es-CO" smtClean="0"/>
              <a:t>10/11/2014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868C6-6B1B-4619-A37A-AB805F5C2E4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1741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0FD9-4F61-4771-8678-D1C4531CF6A3}" type="datetimeFigureOut">
              <a:rPr lang="es-CO" smtClean="0"/>
              <a:t>10/11/2014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868C6-6B1B-4619-A37A-AB805F5C2E4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74522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0FD9-4F61-4771-8678-D1C4531CF6A3}" type="datetimeFigureOut">
              <a:rPr lang="es-CO" smtClean="0"/>
              <a:t>10/11/2014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868C6-6B1B-4619-A37A-AB805F5C2E4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83317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0FD9-4F61-4771-8678-D1C4531CF6A3}" type="datetimeFigureOut">
              <a:rPr lang="es-CO" smtClean="0"/>
              <a:t>10/11/2014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868C6-6B1B-4619-A37A-AB805F5C2E4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3950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0FD9-4F61-4771-8678-D1C4531CF6A3}" type="datetimeFigureOut">
              <a:rPr lang="es-CO" smtClean="0"/>
              <a:t>10/11/2014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868C6-6B1B-4619-A37A-AB805F5C2E4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4718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0FD9-4F61-4771-8678-D1C4531CF6A3}" type="datetimeFigureOut">
              <a:rPr lang="es-CO" smtClean="0"/>
              <a:t>10/11/2014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868C6-6B1B-4619-A37A-AB805F5C2E4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65544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0FD9-4F61-4771-8678-D1C4531CF6A3}" type="datetimeFigureOut">
              <a:rPr lang="es-CO" smtClean="0"/>
              <a:t>10/11/2014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868C6-6B1B-4619-A37A-AB805F5C2E4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8363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0FD9-4F61-4771-8678-D1C4531CF6A3}" type="datetimeFigureOut">
              <a:rPr lang="es-CO" smtClean="0"/>
              <a:t>10/11/2014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868C6-6B1B-4619-A37A-AB805F5C2E4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1162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0FD9-4F61-4771-8678-D1C4531CF6A3}" type="datetimeFigureOut">
              <a:rPr lang="es-CO" smtClean="0"/>
              <a:t>10/11/2014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868C6-6B1B-4619-A37A-AB805F5C2E4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20472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0FD9-4F61-4771-8678-D1C4531CF6A3}" type="datetimeFigureOut">
              <a:rPr lang="es-CO" smtClean="0"/>
              <a:t>10/11/2014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868C6-6B1B-4619-A37A-AB805F5C2E4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6681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0FD9-4F61-4771-8678-D1C4531CF6A3}" type="datetimeFigureOut">
              <a:rPr lang="es-CO" smtClean="0"/>
              <a:t>10/11/2014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868C6-6B1B-4619-A37A-AB805F5C2E4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42662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E0FD9-4F61-4771-8678-D1C4531CF6A3}" type="datetimeFigureOut">
              <a:rPr lang="es-CO" smtClean="0"/>
              <a:t>10/11/2014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868C6-6B1B-4619-A37A-AB805F5C2E4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8018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jpg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microsoft.com/office/2007/relationships/hdphoto" Target="../media/hdphoto6.wdp"/><Relationship Id="rId5" Type="http://schemas.microsoft.com/office/2007/relationships/hdphoto" Target="../media/hdphoto1.wdp"/><Relationship Id="rId10" Type="http://schemas.openxmlformats.org/officeDocument/2006/relationships/image" Target="../media/image5.png"/><Relationship Id="rId4" Type="http://schemas.openxmlformats.org/officeDocument/2006/relationships/image" Target="../media/image7.png"/><Relationship Id="rId9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g"/><Relationship Id="rId7" Type="http://schemas.microsoft.com/office/2007/relationships/hdphoto" Target="../media/hdphoto8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microsoft.com/office/2007/relationships/hdphoto" Target="../media/hdphoto9.wdp"/><Relationship Id="rId5" Type="http://schemas.microsoft.com/office/2007/relationships/hdphoto" Target="../media/hdphoto7.wdp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13.wdp"/><Relationship Id="rId3" Type="http://schemas.openxmlformats.org/officeDocument/2006/relationships/image" Target="../media/image6.jpg"/><Relationship Id="rId7" Type="http://schemas.microsoft.com/office/2007/relationships/hdphoto" Target="../media/hdphoto11.wdp"/><Relationship Id="rId12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microsoft.com/office/2007/relationships/hdphoto" Target="../media/hdphoto12.wdp"/><Relationship Id="rId5" Type="http://schemas.microsoft.com/office/2007/relationships/hdphoto" Target="../media/hdphoto10.wdp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g"/><Relationship Id="rId7" Type="http://schemas.microsoft.com/office/2007/relationships/hdphoto" Target="../media/hdphoto4.wdp"/><Relationship Id="rId12" Type="http://schemas.microsoft.com/office/2007/relationships/hdphoto" Target="../media/hdphoto15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3.png"/><Relationship Id="rId5" Type="http://schemas.microsoft.com/office/2007/relationships/hdphoto" Target="../media/hdphoto14.wdp"/><Relationship Id="rId10" Type="http://schemas.microsoft.com/office/2007/relationships/hdphoto" Target="../media/hdphoto6.wdp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g"/><Relationship Id="rId7" Type="http://schemas.microsoft.com/office/2007/relationships/hdphoto" Target="../media/hdphoto17.wdp"/><Relationship Id="rId12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microsoft.com/office/2007/relationships/hdphoto" Target="../media/hdphoto4.wdp"/><Relationship Id="rId5" Type="http://schemas.microsoft.com/office/2007/relationships/hdphoto" Target="../media/hdphoto16.wdp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microsoft.com/office/2007/relationships/hdphoto" Target="../media/hdphoto18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g"/><Relationship Id="rId7" Type="http://schemas.microsoft.com/office/2007/relationships/hdphoto" Target="../media/hdphoto20.wdp"/><Relationship Id="rId12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microsoft.com/office/2007/relationships/hdphoto" Target="../media/hdphoto22.wdp"/><Relationship Id="rId5" Type="http://schemas.microsoft.com/office/2007/relationships/hdphoto" Target="../media/hdphoto19.wdp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microsoft.com/office/2007/relationships/hdphoto" Target="../media/hdphoto21.wdp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4.wdp"/><Relationship Id="rId13" Type="http://schemas.openxmlformats.org/officeDocument/2006/relationships/image" Target="../media/image8.png"/><Relationship Id="rId3" Type="http://schemas.openxmlformats.org/officeDocument/2006/relationships/image" Target="../media/image6.jpg"/><Relationship Id="rId7" Type="http://schemas.openxmlformats.org/officeDocument/2006/relationships/image" Target="../media/image18.png"/><Relationship Id="rId12" Type="http://schemas.microsoft.com/office/2007/relationships/hdphoto" Target="../media/hdphoto26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3.wdp"/><Relationship Id="rId11" Type="http://schemas.openxmlformats.org/officeDocument/2006/relationships/image" Target="../media/image20.png"/><Relationship Id="rId5" Type="http://schemas.openxmlformats.org/officeDocument/2006/relationships/image" Target="../media/image17.png"/><Relationship Id="rId10" Type="http://schemas.microsoft.com/office/2007/relationships/hdphoto" Target="../media/hdphoto25.wdp"/><Relationship Id="rId4" Type="http://schemas.openxmlformats.org/officeDocument/2006/relationships/image" Target="../media/image16.png"/><Relationship Id="rId9" Type="http://schemas.openxmlformats.org/officeDocument/2006/relationships/image" Target="../media/image19.png"/><Relationship Id="rId14" Type="http://schemas.microsoft.com/office/2007/relationships/hdphoto" Target="../media/hdphoto27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28.wdp"/><Relationship Id="rId13" Type="http://schemas.openxmlformats.org/officeDocument/2006/relationships/image" Target="../media/image24.png"/><Relationship Id="rId3" Type="http://schemas.openxmlformats.org/officeDocument/2006/relationships/image" Target="../media/image21.jpg"/><Relationship Id="rId7" Type="http://schemas.openxmlformats.org/officeDocument/2006/relationships/image" Target="../media/image8.png"/><Relationship Id="rId12" Type="http://schemas.microsoft.com/office/2007/relationships/hdphoto" Target="../media/hdphoto30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openxmlformats.org/officeDocument/2006/relationships/image" Target="../media/image23.png"/><Relationship Id="rId5" Type="http://schemas.openxmlformats.org/officeDocument/2006/relationships/image" Target="../media/image20.png"/><Relationship Id="rId10" Type="http://schemas.microsoft.com/office/2007/relationships/hdphoto" Target="../media/hdphoto29.wdp"/><Relationship Id="rId4" Type="http://schemas.openxmlformats.org/officeDocument/2006/relationships/image" Target="../media/image16.png"/><Relationship Id="rId9" Type="http://schemas.openxmlformats.org/officeDocument/2006/relationships/image" Target="../media/image22.png"/><Relationship Id="rId14" Type="http://schemas.microsoft.com/office/2007/relationships/hdphoto" Target="../media/hdphoto3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35.wdp"/><Relationship Id="rId13" Type="http://schemas.openxmlformats.org/officeDocument/2006/relationships/image" Target="../media/image29.png"/><Relationship Id="rId3" Type="http://schemas.openxmlformats.org/officeDocument/2006/relationships/image" Target="../media/image25.jpg"/><Relationship Id="rId7" Type="http://schemas.microsoft.com/office/2007/relationships/hdphoto" Target="../media/hdphoto34.wdp"/><Relationship Id="rId12" Type="http://schemas.microsoft.com/office/2007/relationships/hdphoto" Target="../media/hdphoto37.wdp"/><Relationship Id="rId2" Type="http://schemas.openxmlformats.org/officeDocument/2006/relationships/image" Target="../media/image1.png"/><Relationship Id="rId16" Type="http://schemas.microsoft.com/office/2007/relationships/hdphoto" Target="../media/hdphoto39.wdp"/><Relationship Id="rId1" Type="http://schemas.openxmlformats.org/officeDocument/2006/relationships/slideLayout" Target="../slideLayouts/slideLayout7.xml"/><Relationship Id="rId6" Type="http://schemas.microsoft.com/office/2007/relationships/hdphoto" Target="../media/hdphoto33.wdp"/><Relationship Id="rId11" Type="http://schemas.openxmlformats.org/officeDocument/2006/relationships/image" Target="../media/image28.png"/><Relationship Id="rId5" Type="http://schemas.microsoft.com/office/2007/relationships/hdphoto" Target="../media/hdphoto32.wdp"/><Relationship Id="rId15" Type="http://schemas.openxmlformats.org/officeDocument/2006/relationships/image" Target="../media/image30.png"/><Relationship Id="rId10" Type="http://schemas.microsoft.com/office/2007/relationships/hdphoto" Target="../media/hdphoto36.wdp"/><Relationship Id="rId4" Type="http://schemas.openxmlformats.org/officeDocument/2006/relationships/image" Target="../media/image26.png"/><Relationship Id="rId9" Type="http://schemas.openxmlformats.org/officeDocument/2006/relationships/image" Target="../media/image27.png"/><Relationship Id="rId14" Type="http://schemas.microsoft.com/office/2007/relationships/hdphoto" Target="../media/hdphoto38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microsoft.com/office/2007/relationships/hdphoto" Target="../media/hdphoto31.wdp"/><Relationship Id="rId3" Type="http://schemas.openxmlformats.org/officeDocument/2006/relationships/image" Target="../media/image25.jpg"/><Relationship Id="rId7" Type="http://schemas.openxmlformats.org/officeDocument/2006/relationships/image" Target="../media/image33.png"/><Relationship Id="rId12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microsoft.com/office/2007/relationships/hdphoto" Target="../media/hdphoto4.wdp"/><Relationship Id="rId5" Type="http://schemas.microsoft.com/office/2007/relationships/hdphoto" Target="../media/hdphoto40.wdp"/><Relationship Id="rId15" Type="http://schemas.microsoft.com/office/2007/relationships/hdphoto" Target="../media/hdphoto8.wdp"/><Relationship Id="rId10" Type="http://schemas.openxmlformats.org/officeDocument/2006/relationships/image" Target="../media/image20.png"/><Relationship Id="rId4" Type="http://schemas.openxmlformats.org/officeDocument/2006/relationships/image" Target="../media/image31.png"/><Relationship Id="rId9" Type="http://schemas.microsoft.com/office/2007/relationships/hdphoto" Target="../media/hdphoto25.wdp"/><Relationship Id="rId1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microsoft.com/office/2007/relationships/hdphoto" Target="../media/hdphoto31.wdp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microsoft.com/office/2007/relationships/hdphoto" Target="../media/hdphoto40.wdp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33.png"/><Relationship Id="rId3" Type="http://schemas.openxmlformats.org/officeDocument/2006/relationships/image" Target="../media/image25.jpg"/><Relationship Id="rId7" Type="http://schemas.openxmlformats.org/officeDocument/2006/relationships/image" Target="../media/image9.png"/><Relationship Id="rId12" Type="http://schemas.microsoft.com/office/2007/relationships/hdphoto" Target="../media/hdphoto4.wdp"/><Relationship Id="rId2" Type="http://schemas.openxmlformats.org/officeDocument/2006/relationships/image" Target="../media/image1.png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41.wdp"/><Relationship Id="rId11" Type="http://schemas.openxmlformats.org/officeDocument/2006/relationships/image" Target="../media/image20.png"/><Relationship Id="rId5" Type="http://schemas.openxmlformats.org/officeDocument/2006/relationships/image" Target="../media/image38.png"/><Relationship Id="rId15" Type="http://schemas.openxmlformats.org/officeDocument/2006/relationships/image" Target="../media/image40.png"/><Relationship Id="rId10" Type="http://schemas.microsoft.com/office/2007/relationships/hdphoto" Target="../media/hdphoto40.wdp"/><Relationship Id="rId4" Type="http://schemas.openxmlformats.org/officeDocument/2006/relationships/image" Target="../media/image37.png"/><Relationship Id="rId9" Type="http://schemas.openxmlformats.org/officeDocument/2006/relationships/image" Target="../media/image32.png"/><Relationship Id="rId1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microsoft.com/office/2007/relationships/hdphoto" Target="../media/hdphoto1.wdp"/><Relationship Id="rId10" Type="http://schemas.microsoft.com/office/2007/relationships/hdphoto" Target="../media/hdphoto4.wdp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68401" y="3191932"/>
            <a:ext cx="6882714" cy="470659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CO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Interpretación de señales</a:t>
            </a:r>
            <a:endParaRPr lang="es-CO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36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alodó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21122"/>
            <a:ext cx="7306861" cy="4105302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Lenguaje	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938866" y="80029"/>
            <a:ext cx="1915909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Interpretación de señales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525595" y="64641"/>
            <a:ext cx="1576072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L_G01_U05_L01_03_01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631276" y="4757638"/>
            <a:ext cx="398592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2/2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7319078" y="1341539"/>
            <a:ext cx="1724263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50" dirty="0" smtClean="0"/>
              <a:t>Recurso interactivo</a:t>
            </a:r>
          </a:p>
          <a:p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/>
          </a:p>
        </p:txBody>
      </p:sp>
      <p:sp>
        <p:nvSpPr>
          <p:cNvPr id="18" name="CuadroTexto 14"/>
          <p:cNvSpPr txBox="1"/>
          <p:nvPr/>
        </p:nvSpPr>
        <p:spPr>
          <a:xfrm>
            <a:off x="789178" y="675503"/>
            <a:ext cx="2457599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Las señales informativas</a:t>
            </a:r>
            <a:endParaRPr lang="es-CO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191" b="82340" l="51778" r="84000">
                        <a14:foregroundMark x1="62222" y1="49149" x2="62222" y2="49149"/>
                        <a14:foregroundMark x1="68444" y1="50213" x2="68444" y2="50213"/>
                        <a14:foregroundMark x1="63111" y1="79787" x2="63111" y2="79787"/>
                        <a14:foregroundMark x1="72667" y1="80213" x2="72667" y2="80213"/>
                        <a14:backgroundMark x1="68000" y1="40213" x2="68000" y2="40213"/>
                        <a14:backgroundMark x1="74222" y1="57021" x2="74222" y2="57021"/>
                        <a14:backgroundMark x1="73556" y1="58085" x2="73556" y2="58085"/>
                        <a14:backgroundMark x1="75556" y1="66383" x2="75556" y2="66383"/>
                        <a14:backgroundMark x1="74667" y1="62128" x2="74667" y2="62128"/>
                        <a14:backgroundMark x1="75111" y1="60638" x2="75111" y2="60638"/>
                      </a14:backgroundRemoval>
                    </a14:imgEffect>
                  </a14:imgLayer>
                </a14:imgProps>
              </a:ext>
            </a:extLst>
          </a:blip>
          <a:srcRect l="49046" t="31534" r="20252" b="17628"/>
          <a:stretch/>
        </p:blipFill>
        <p:spPr>
          <a:xfrm flipH="1">
            <a:off x="3332308" y="1987942"/>
            <a:ext cx="1366873" cy="234715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3191" b="82340" l="51778" r="84000">
                        <a14:foregroundMark x1="62222" y1="49149" x2="62222" y2="49149"/>
                        <a14:foregroundMark x1="68444" y1="50213" x2="68444" y2="50213"/>
                        <a14:foregroundMark x1="63111" y1="79787" x2="63111" y2="79787"/>
                        <a14:foregroundMark x1="72667" y1="80213" x2="72667" y2="80213"/>
                        <a14:backgroundMark x1="68000" y1="40213" x2="68000" y2="40213"/>
                        <a14:backgroundMark x1="74222" y1="57021" x2="74222" y2="57021"/>
                        <a14:backgroundMark x1="73556" y1="58085" x2="73556" y2="58085"/>
                      </a14:backgroundRemoval>
                    </a14:imgEffect>
                  </a14:imgLayer>
                </a14:imgProps>
              </a:ext>
            </a:extLst>
          </a:blip>
          <a:srcRect l="73011" t="58217" r="19187" b="29113"/>
          <a:stretch/>
        </p:blipFill>
        <p:spPr>
          <a:xfrm rot="14566291">
            <a:off x="4306697" y="2648043"/>
            <a:ext cx="445931" cy="75621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5356" b="30833" l="86250" r="93375"/>
                    </a14:imgEffect>
                  </a14:imgLayer>
                </a14:imgProps>
              </a:ext>
            </a:extLst>
          </a:blip>
          <a:srcRect l="86167" t="25541" r="6925" b="69226"/>
          <a:stretch/>
        </p:blipFill>
        <p:spPr>
          <a:xfrm>
            <a:off x="1715118" y="1246488"/>
            <a:ext cx="1054543" cy="1331231"/>
          </a:xfrm>
          <a:prstGeom prst="rect">
            <a:avLst/>
          </a:prstGeom>
        </p:spPr>
      </p:pic>
      <p:sp>
        <p:nvSpPr>
          <p:cNvPr id="15" name="CuadroTexto 14"/>
          <p:cNvSpPr txBox="1"/>
          <p:nvPr/>
        </p:nvSpPr>
        <p:spPr>
          <a:xfrm>
            <a:off x="161765" y="1095108"/>
            <a:ext cx="2426755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Desarrollo</a:t>
            </a:r>
            <a:r>
              <a:rPr lang="es-CO" dirty="0" smtClean="0">
                <a:sym typeface="Wingdings 3" panose="05040102010807070707" pitchFamily="18" charset="2"/>
              </a:rPr>
              <a:t></a:t>
            </a:r>
            <a:r>
              <a:rPr lang="es-CO" dirty="0" smtClean="0"/>
              <a:t> </a:t>
            </a:r>
            <a:r>
              <a:rPr lang="es-CO" dirty="0"/>
              <a:t>Actividad 1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3191" b="82340" l="51778" r="84000">
                        <a14:foregroundMark x1="62222" y1="49149" x2="62222" y2="49149"/>
                        <a14:foregroundMark x1="68444" y1="50213" x2="68444" y2="50213"/>
                        <a14:foregroundMark x1="63111" y1="79787" x2="63111" y2="79787"/>
                        <a14:foregroundMark x1="72667" y1="80213" x2="72667" y2="80213"/>
                        <a14:backgroundMark x1="68000" y1="40213" x2="68000" y2="40213"/>
                        <a14:backgroundMark x1="74222" y1="57021" x2="74222" y2="57021"/>
                        <a14:backgroundMark x1="73556" y1="58085" x2="73556" y2="58085"/>
                      </a14:backgroundRemoval>
                    </a14:imgEffect>
                  </a14:imgLayer>
                </a14:imgProps>
              </a:ext>
            </a:extLst>
          </a:blip>
          <a:srcRect l="73011" t="58217" r="19187" b="29113"/>
          <a:stretch/>
        </p:blipFill>
        <p:spPr>
          <a:xfrm rot="8199604">
            <a:off x="3322385" y="2770051"/>
            <a:ext cx="445931" cy="756210"/>
          </a:xfrm>
          <a:prstGeom prst="rect">
            <a:avLst/>
          </a:prstGeom>
        </p:spPr>
      </p:pic>
      <p:sp>
        <p:nvSpPr>
          <p:cNvPr id="25" name="Rounded Rectangular Callout 24"/>
          <p:cNvSpPr/>
          <p:nvPr/>
        </p:nvSpPr>
        <p:spPr>
          <a:xfrm>
            <a:off x="4774023" y="2690132"/>
            <a:ext cx="2211176" cy="1630278"/>
          </a:xfrm>
          <a:prstGeom prst="wedgeRoundRectCallout">
            <a:avLst>
              <a:gd name="adj1" fmla="val -73188"/>
              <a:gd name="adj2" fmla="val -32663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dirty="0" smtClean="0">
                <a:solidFill>
                  <a:schemeClr val="tx1"/>
                </a:solidFill>
                <a:latin typeface="Century Gothic"/>
                <a:cs typeface="Century Gothic"/>
              </a:rPr>
              <a:t>El símbolo de la iglesia nos informa que hay una cerca.</a:t>
            </a:r>
          </a:p>
        </p:txBody>
      </p:sp>
      <p:sp>
        <p:nvSpPr>
          <p:cNvPr id="29" name="Rounded Rectangular Callout 28"/>
          <p:cNvSpPr/>
          <p:nvPr/>
        </p:nvSpPr>
        <p:spPr>
          <a:xfrm>
            <a:off x="658267" y="2582265"/>
            <a:ext cx="2388149" cy="1630278"/>
          </a:xfrm>
          <a:prstGeom prst="wedgeRoundRectCallout">
            <a:avLst>
              <a:gd name="adj1" fmla="val 69790"/>
              <a:gd name="adj2" fmla="val -31386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dirty="0" smtClean="0">
                <a:solidFill>
                  <a:schemeClr val="tx1"/>
                </a:solidFill>
                <a:latin typeface="Century Gothic"/>
                <a:cs typeface="Century Gothic"/>
              </a:rPr>
              <a:t>El símbolo de la bicicleta nos informa que hay un sendero para ciclistas.  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3286" b="48462" l="7000" r="14625">
                        <a14:foregroundMark x1="10750" y1="44486" x2="10125" y2="44711"/>
                      </a14:backgroundRemoval>
                    </a14:imgEffect>
                  </a14:imgLayer>
                </a14:imgProps>
              </a:ext>
            </a:extLst>
          </a:blip>
          <a:srcRect l="6945" t="43287" r="86410" b="51586"/>
          <a:stretch/>
        </p:blipFill>
        <p:spPr>
          <a:xfrm>
            <a:off x="4854973" y="1276663"/>
            <a:ext cx="1018618" cy="1309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5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 descr="Palodó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42"/>
            <a:ext cx="7306861" cy="4105302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Lenguaje	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938866" y="80029"/>
            <a:ext cx="1915909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Interpretación de señales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525595" y="64641"/>
            <a:ext cx="1576072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L_G01_U05_L01_03_02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631276" y="4757638"/>
            <a:ext cx="398592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1/5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7319078" y="1341539"/>
            <a:ext cx="1724263" cy="395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050" dirty="0" smtClean="0"/>
          </a:p>
          <a:p>
            <a:r>
              <a:rPr lang="es-CO" sz="1050" dirty="0" smtClean="0"/>
              <a:t>Recurso tipo pop-up</a:t>
            </a:r>
            <a:endParaRPr lang="es-CO" sz="1050" dirty="0"/>
          </a:p>
          <a:p>
            <a:endParaRPr lang="es-CO" sz="1050" dirty="0" smtClean="0"/>
          </a:p>
          <a:p>
            <a:r>
              <a:rPr lang="es-CO" sz="1050" dirty="0" smtClean="0"/>
              <a:t>El estudiante hace clic en cada una de las señales y aparece una foto del lugar. </a:t>
            </a:r>
          </a:p>
          <a:p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50" dirty="0">
                <a:solidFill>
                  <a:srgbClr val="FF0000"/>
                </a:solidFill>
              </a:rPr>
              <a:t>IL_G01_U05_L01_03_02_01</a:t>
            </a:r>
            <a:endParaRPr lang="es-CO" sz="900" dirty="0">
              <a:solidFill>
                <a:srgbClr val="FF0000"/>
              </a:solidFill>
            </a:endParaRPr>
          </a:p>
          <a:p>
            <a:r>
              <a:rPr lang="es-CO" sz="900" dirty="0" smtClean="0"/>
              <a:t>Señal informativa de monumento nacional.</a:t>
            </a:r>
            <a:endParaRPr lang="es-CO" sz="900" dirty="0"/>
          </a:p>
          <a:p>
            <a:endParaRPr lang="es-CO" sz="1050" dirty="0" smtClean="0">
              <a:solidFill>
                <a:srgbClr val="FF0000"/>
              </a:solidFill>
            </a:endParaRPr>
          </a:p>
          <a:p>
            <a:r>
              <a:rPr lang="es-CO" sz="1000" dirty="0">
                <a:solidFill>
                  <a:srgbClr val="FF0000"/>
                </a:solidFill>
              </a:rPr>
              <a:t>IL_G01_U05_L01_03_02_02</a:t>
            </a:r>
            <a:endParaRPr lang="es-CO" sz="900" dirty="0">
              <a:solidFill>
                <a:srgbClr val="FF0000"/>
              </a:solidFill>
            </a:endParaRPr>
          </a:p>
          <a:p>
            <a:r>
              <a:rPr lang="es-CO" sz="1000" dirty="0" smtClean="0"/>
              <a:t>Señal informativa de atractivo natural</a:t>
            </a:r>
            <a:endParaRPr lang="es-CO" sz="800" dirty="0"/>
          </a:p>
          <a:p>
            <a:endParaRPr lang="es-CO" sz="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50" dirty="0">
                <a:solidFill>
                  <a:srgbClr val="FF0000"/>
                </a:solidFill>
              </a:rPr>
              <a:t>IL_G01_U05_L01_03_02_03</a:t>
            </a:r>
            <a:endParaRPr lang="es-CO" sz="1050" dirty="0" smtClean="0">
              <a:solidFill>
                <a:srgbClr val="FF0000"/>
              </a:solidFill>
            </a:endParaRPr>
          </a:p>
          <a:p>
            <a:r>
              <a:rPr lang="es-CO" sz="1050" dirty="0" smtClean="0"/>
              <a:t>Señal informativa de museo</a:t>
            </a:r>
            <a:endParaRPr lang="es-CO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50" dirty="0">
                <a:solidFill>
                  <a:srgbClr val="FF0000"/>
                </a:solidFill>
              </a:rPr>
              <a:t>IL_G01_U05_L01_03_02_04</a:t>
            </a:r>
            <a:endParaRPr lang="es-CO" sz="900" dirty="0" smtClean="0">
              <a:solidFill>
                <a:srgbClr val="FF0000"/>
              </a:solidFill>
            </a:endParaRPr>
          </a:p>
          <a:p>
            <a:r>
              <a:rPr lang="es-CO" sz="900" dirty="0" smtClean="0"/>
              <a:t>Señal informativa de playa</a:t>
            </a:r>
          </a:p>
          <a:p>
            <a:endParaRPr lang="es-CO" sz="1050" dirty="0"/>
          </a:p>
        </p:txBody>
      </p:sp>
      <p:sp>
        <p:nvSpPr>
          <p:cNvPr id="18" name="CuadroTexto 14"/>
          <p:cNvSpPr txBox="1"/>
          <p:nvPr/>
        </p:nvSpPr>
        <p:spPr>
          <a:xfrm>
            <a:off x="789178" y="675503"/>
            <a:ext cx="2457599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Las señales informativas</a:t>
            </a:r>
            <a:endParaRPr lang="es-CO" dirty="0"/>
          </a:p>
        </p:txBody>
      </p:sp>
      <p:sp>
        <p:nvSpPr>
          <p:cNvPr id="15" name="CuadroTexto 14"/>
          <p:cNvSpPr txBox="1"/>
          <p:nvPr/>
        </p:nvSpPr>
        <p:spPr>
          <a:xfrm>
            <a:off x="161765" y="1095108"/>
            <a:ext cx="2426755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Desarrollo</a:t>
            </a:r>
            <a:r>
              <a:rPr lang="es-CO" dirty="0" smtClean="0">
                <a:sym typeface="Wingdings 3" panose="05040102010807070707" pitchFamily="18" charset="2"/>
              </a:rPr>
              <a:t></a:t>
            </a:r>
            <a:r>
              <a:rPr lang="es-CO" dirty="0" smtClean="0"/>
              <a:t> </a:t>
            </a:r>
            <a:r>
              <a:rPr lang="es-CO" dirty="0"/>
              <a:t>Actividad 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6016" y="1557941"/>
            <a:ext cx="6916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latin typeface="Century Gothic"/>
                <a:cs typeface="Century Gothic"/>
              </a:rPr>
              <a:t>¿Qué quieren decir cada una de estas señales? Piénsalo. Luego haz clic en cada una para ver de qué se tratan.</a:t>
            </a:r>
            <a:endParaRPr lang="es-CO" dirty="0">
              <a:latin typeface="Century Gothic"/>
              <a:cs typeface="Century Gothic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284" b="39910" l="1500" r="14875"/>
                    </a14:imgEffect>
                  </a14:imgLayer>
                </a14:imgProps>
              </a:ext>
            </a:extLst>
          </a:blip>
          <a:srcRect l="5864" t="34040" r="85093" b="60190"/>
          <a:stretch/>
        </p:blipFill>
        <p:spPr>
          <a:xfrm>
            <a:off x="565531" y="2698556"/>
            <a:ext cx="1250121" cy="132943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1988" b="57839" l="85375" r="98500">
                        <a14:foregroundMark x1="92000" y1="54614" x2="92000" y2="54614"/>
                        <a14:foregroundMark x1="90000" y1="53938" x2="90000" y2="54614"/>
                        <a14:foregroundMark x1="88500" y1="53863" x2="88500" y2="57164"/>
                        <a14:foregroundMark x1="88625" y1="53263" x2="92000" y2="56114"/>
                        <a14:foregroundMark x1="91250" y1="52963" x2="89875" y2="56639"/>
                        <a14:foregroundMark x1="91375" y1="53188" x2="91750" y2="56114"/>
                        <a14:foregroundMark x1="91250" y1="55064" x2="91250" y2="55064"/>
                        <a14:foregroundMark x1="92125" y1="53413" x2="92125" y2="53413"/>
                      </a14:backgroundRemoval>
                    </a14:imgEffect>
                  </a14:imgLayer>
                </a14:imgProps>
              </a:ext>
            </a:extLst>
          </a:blip>
          <a:srcRect l="85696" t="51920" r="5232" b="42278"/>
          <a:stretch/>
        </p:blipFill>
        <p:spPr>
          <a:xfrm>
            <a:off x="4176995" y="2758079"/>
            <a:ext cx="1180671" cy="125814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9382" b="74706" l="17412" r="25897"/>
                    </a14:imgEffect>
                  </a14:imgLayer>
                </a14:imgProps>
              </a:ext>
            </a:extLst>
          </a:blip>
          <a:srcRect l="17108" t="69171" r="73800" b="25290"/>
          <a:stretch/>
        </p:blipFill>
        <p:spPr>
          <a:xfrm>
            <a:off x="2321655" y="2748160"/>
            <a:ext cx="1162457" cy="118001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1988" b="58065" l="74250" r="83125">
                        <a14:foregroundMark x1="79375" y1="54239" x2="79375" y2="54239"/>
                        <a14:foregroundMark x1="76750" y1="54239" x2="76750" y2="54239"/>
                        <a14:foregroundMark x1="76500" y1="55889" x2="77625" y2="55289"/>
                      </a14:backgroundRemoval>
                    </a14:imgEffect>
                  </a14:imgLayer>
                </a14:imgProps>
              </a:ext>
            </a:extLst>
          </a:blip>
          <a:srcRect l="74115" t="51926" r="17199" b="42457"/>
          <a:stretch/>
        </p:blipFill>
        <p:spPr>
          <a:xfrm>
            <a:off x="5823982" y="2758080"/>
            <a:ext cx="1187737" cy="127983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93883" y="3974950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IL_G01_U05_L01_03_02_01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81016" y="2857305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IL_G01_U05_L01_03_02_02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210036" y="2738245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IL_G01_U05_L01_03_02_04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501161" y="3743805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IL_G01_U05_L01_03_02_03</a:t>
            </a:r>
            <a:endParaRPr lang="es-CO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8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Palodó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21122"/>
            <a:ext cx="7306861" cy="4105302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Lenguaje	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938866" y="80029"/>
            <a:ext cx="1915909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Interpretación de señales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525595" y="64641"/>
            <a:ext cx="1576072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L_G01_U05_L01_03_02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631276" y="4757638"/>
            <a:ext cx="397866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2/5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7319078" y="1341539"/>
            <a:ext cx="172426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050" dirty="0" smtClean="0"/>
          </a:p>
          <a:p>
            <a:r>
              <a:rPr lang="es-CO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Al hacer clic en la señal de monumento nacional, aparece una imagen de la Torre del Reloj en Cartagena. Incluir la señal y el texto . </a:t>
            </a:r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900" dirty="0">
                <a:solidFill>
                  <a:srgbClr val="FF0000"/>
                </a:solidFill>
              </a:rPr>
              <a:t>IL_G01_U05_L01_03_02_05</a:t>
            </a:r>
            <a:endParaRPr lang="es-CO" sz="900" dirty="0" smtClean="0">
              <a:solidFill>
                <a:srgbClr val="FF0000"/>
              </a:solidFill>
            </a:endParaRPr>
          </a:p>
          <a:p>
            <a:r>
              <a:rPr lang="es-CO" sz="900" dirty="0" smtClean="0"/>
              <a:t>Foto de la Torre del Reloj de Cartagena. </a:t>
            </a:r>
          </a:p>
          <a:p>
            <a:endParaRPr lang="es-CO" sz="1050" dirty="0"/>
          </a:p>
        </p:txBody>
      </p:sp>
      <p:sp>
        <p:nvSpPr>
          <p:cNvPr id="18" name="CuadroTexto 14"/>
          <p:cNvSpPr txBox="1"/>
          <p:nvPr/>
        </p:nvSpPr>
        <p:spPr>
          <a:xfrm>
            <a:off x="789178" y="675503"/>
            <a:ext cx="2457599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Las señales informativas</a:t>
            </a:r>
            <a:endParaRPr lang="es-CO" dirty="0"/>
          </a:p>
        </p:txBody>
      </p:sp>
      <p:sp>
        <p:nvSpPr>
          <p:cNvPr id="15" name="CuadroTexto 14"/>
          <p:cNvSpPr txBox="1"/>
          <p:nvPr/>
        </p:nvSpPr>
        <p:spPr>
          <a:xfrm>
            <a:off x="161765" y="1095108"/>
            <a:ext cx="2426755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Desarrollo</a:t>
            </a:r>
            <a:r>
              <a:rPr lang="es-CO" dirty="0" smtClean="0">
                <a:sym typeface="Wingdings 3" panose="05040102010807070707" pitchFamily="18" charset="2"/>
              </a:rPr>
              <a:t></a:t>
            </a:r>
            <a:r>
              <a:rPr lang="es-CO" dirty="0" smtClean="0"/>
              <a:t> </a:t>
            </a:r>
            <a:r>
              <a:rPr lang="es-CO" dirty="0"/>
              <a:t>Actividad 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6016" y="1557941"/>
            <a:ext cx="6916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latin typeface="Century Gothic"/>
                <a:cs typeface="Century Gothic"/>
              </a:rPr>
              <a:t>¿Qué quieren decir estas señales? Piénsalo. Luego haz clic en cada una para ver de qué se trata.</a:t>
            </a:r>
            <a:endParaRPr lang="es-CO" dirty="0">
              <a:latin typeface="Century Gothic"/>
              <a:cs typeface="Century Gothic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284" b="39910" l="1500" r="14875"/>
                    </a14:imgEffect>
                  </a14:imgLayer>
                </a14:imgProps>
              </a:ext>
            </a:extLst>
          </a:blip>
          <a:srcRect l="5864" t="34040" r="85093" b="60190"/>
          <a:stretch/>
        </p:blipFill>
        <p:spPr>
          <a:xfrm>
            <a:off x="565531" y="2698556"/>
            <a:ext cx="1250121" cy="132943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1988" b="57839" l="85375" r="98500">
                        <a14:foregroundMark x1="92000" y1="54614" x2="92000" y2="54614"/>
                        <a14:foregroundMark x1="90000" y1="53938" x2="90000" y2="54614"/>
                        <a14:foregroundMark x1="88500" y1="53863" x2="88500" y2="57164"/>
                        <a14:foregroundMark x1="88625" y1="53263" x2="92000" y2="56114"/>
                        <a14:foregroundMark x1="91250" y1="52963" x2="89875" y2="56639"/>
                        <a14:foregroundMark x1="91375" y1="53188" x2="91750" y2="56114"/>
                        <a14:foregroundMark x1="91250" y1="55064" x2="91250" y2="55064"/>
                        <a14:foregroundMark x1="92125" y1="53413" x2="92125" y2="53413"/>
                      </a14:backgroundRemoval>
                    </a14:imgEffect>
                  </a14:imgLayer>
                </a14:imgProps>
              </a:ext>
            </a:extLst>
          </a:blip>
          <a:srcRect l="85696" t="51920" r="5232" b="42278"/>
          <a:stretch/>
        </p:blipFill>
        <p:spPr>
          <a:xfrm>
            <a:off x="4176995" y="2758079"/>
            <a:ext cx="1180671" cy="125814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9382" b="74706" l="17412" r="25897"/>
                    </a14:imgEffect>
                  </a14:imgLayer>
                </a14:imgProps>
              </a:ext>
            </a:extLst>
          </a:blip>
          <a:srcRect l="17108" t="69171" r="73800" b="25290"/>
          <a:stretch/>
        </p:blipFill>
        <p:spPr>
          <a:xfrm>
            <a:off x="2321655" y="2748160"/>
            <a:ext cx="1162457" cy="118001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1988" b="58065" l="74250" r="83125">
                        <a14:foregroundMark x1="79375" y1="54239" x2="79375" y2="54239"/>
                        <a14:foregroundMark x1="76750" y1="54239" x2="76750" y2="54239"/>
                        <a14:foregroundMark x1="76500" y1="55889" x2="77625" y2="55289"/>
                      </a14:backgroundRemoval>
                    </a14:imgEffect>
                  </a14:imgLayer>
                </a14:imgProps>
              </a:ext>
            </a:extLst>
          </a:blip>
          <a:srcRect l="74115" t="51926" r="17199" b="42457"/>
          <a:stretch/>
        </p:blipFill>
        <p:spPr>
          <a:xfrm>
            <a:off x="5823982" y="2758080"/>
            <a:ext cx="1187737" cy="127983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781016" y="2857305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IL_G01_U04_L01_03_02_05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501161" y="3743805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IL_G01_U04_L01_03_02_06</a:t>
            </a:r>
            <a:endParaRPr lang="es-CO" sz="1200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2"/>
          <a:srcRect r="862" b="7234"/>
          <a:stretch/>
        </p:blipFill>
        <p:spPr>
          <a:xfrm>
            <a:off x="853808" y="713832"/>
            <a:ext cx="5699431" cy="3804280"/>
          </a:xfrm>
          <a:prstGeom prst="rect">
            <a:avLst/>
          </a:prstGeom>
        </p:spPr>
      </p:pic>
      <p:sp>
        <p:nvSpPr>
          <p:cNvPr id="25" name="Summing Junction 24"/>
          <p:cNvSpPr/>
          <p:nvPr/>
        </p:nvSpPr>
        <p:spPr>
          <a:xfrm>
            <a:off x="6398134" y="717429"/>
            <a:ext cx="184189" cy="261765"/>
          </a:xfrm>
          <a:prstGeom prst="flowChartSummingJunction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s-CO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284" b="39910" l="1500" r="14875"/>
                    </a14:imgEffect>
                  </a14:imgLayer>
                </a14:imgProps>
              </a:ext>
            </a:extLst>
          </a:blip>
          <a:srcRect l="5864" t="34040" r="85093" b="60190"/>
          <a:stretch/>
        </p:blipFill>
        <p:spPr>
          <a:xfrm>
            <a:off x="1348050" y="659887"/>
            <a:ext cx="1129869" cy="120155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94918" y="1822660"/>
            <a:ext cx="2665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solidFill>
                  <a:schemeClr val="bg1"/>
                </a:solidFill>
                <a:latin typeface="Century Gothic"/>
                <a:cs typeface="Century Gothic"/>
              </a:rPr>
              <a:t>Monumento nacional</a:t>
            </a:r>
            <a:endParaRPr lang="es-CO" dirty="0">
              <a:solidFill>
                <a:schemeClr val="bg1"/>
              </a:solidFill>
              <a:latin typeface="Century Gothic"/>
              <a:cs typeface="Century Gothic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31208" y="814380"/>
            <a:ext cx="3218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/>
                <a:cs typeface="Century Gothic"/>
              </a:rPr>
              <a:t>Torre del Reloj, Cartagena.</a:t>
            </a:r>
            <a:endParaRPr lang="es-CO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380549" y="2721575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IL_G01_U05_L01_03_02_05</a:t>
            </a:r>
            <a:endParaRPr lang="es-CO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28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 descr="Palodó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21122"/>
            <a:ext cx="7306861" cy="4105302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Lenguaje	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938866" y="80029"/>
            <a:ext cx="1915909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Interpretación de señales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525595" y="64641"/>
            <a:ext cx="1576072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L_G01_U05_L01_03_02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631276" y="4757638"/>
            <a:ext cx="397866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3/5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7319078" y="1341539"/>
            <a:ext cx="1724263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050" dirty="0" smtClean="0"/>
          </a:p>
          <a:p>
            <a:r>
              <a:rPr lang="es-CO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Al hacer clic en la señal de atractivo natural, aparece una imagen del cañón del Chicamocha. Incluir la señal y el texto.</a:t>
            </a:r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900" dirty="0">
                <a:solidFill>
                  <a:srgbClr val="FF0000"/>
                </a:solidFill>
              </a:rPr>
              <a:t>IL_G01_U05_L01_03_02_06</a:t>
            </a:r>
            <a:endParaRPr lang="es-CO" sz="900" dirty="0" smtClean="0">
              <a:solidFill>
                <a:srgbClr val="FF0000"/>
              </a:solidFill>
            </a:endParaRPr>
          </a:p>
          <a:p>
            <a:r>
              <a:rPr lang="es-CO" sz="900" dirty="0" smtClean="0"/>
              <a:t>Foto del cañón del chicamocha.</a:t>
            </a:r>
          </a:p>
          <a:p>
            <a:endParaRPr lang="es-CO" sz="1050" dirty="0"/>
          </a:p>
        </p:txBody>
      </p:sp>
      <p:sp>
        <p:nvSpPr>
          <p:cNvPr id="18" name="CuadroTexto 14"/>
          <p:cNvSpPr txBox="1"/>
          <p:nvPr/>
        </p:nvSpPr>
        <p:spPr>
          <a:xfrm>
            <a:off x="789178" y="675503"/>
            <a:ext cx="2457599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Las señales informativas</a:t>
            </a:r>
            <a:endParaRPr lang="es-CO" dirty="0"/>
          </a:p>
        </p:txBody>
      </p:sp>
      <p:sp>
        <p:nvSpPr>
          <p:cNvPr id="15" name="CuadroTexto 14"/>
          <p:cNvSpPr txBox="1"/>
          <p:nvPr/>
        </p:nvSpPr>
        <p:spPr>
          <a:xfrm>
            <a:off x="161765" y="1095108"/>
            <a:ext cx="2426755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Desarrollo</a:t>
            </a:r>
            <a:r>
              <a:rPr lang="es-CO" dirty="0" smtClean="0">
                <a:sym typeface="Wingdings 3" panose="05040102010807070707" pitchFamily="18" charset="2"/>
              </a:rPr>
              <a:t></a:t>
            </a:r>
            <a:r>
              <a:rPr lang="es-CO" dirty="0" smtClean="0"/>
              <a:t> </a:t>
            </a:r>
            <a:r>
              <a:rPr lang="es-CO" dirty="0"/>
              <a:t>Actividad 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6016" y="1557941"/>
            <a:ext cx="6916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latin typeface="Century Gothic"/>
                <a:cs typeface="Century Gothic"/>
              </a:rPr>
              <a:t>¿Qué quieren decir estas señales? Piénsalo. Luego haz clic en cada una para ver de qué se trata.</a:t>
            </a:r>
            <a:endParaRPr lang="es-CO" dirty="0">
              <a:latin typeface="Century Gothic"/>
              <a:cs typeface="Century Gothic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284" b="39910" l="1500" r="14875"/>
                    </a14:imgEffect>
                  </a14:imgLayer>
                </a14:imgProps>
              </a:ext>
            </a:extLst>
          </a:blip>
          <a:srcRect l="5864" t="34040" r="85093" b="60190"/>
          <a:stretch/>
        </p:blipFill>
        <p:spPr>
          <a:xfrm>
            <a:off x="565531" y="2698556"/>
            <a:ext cx="1250121" cy="132943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1988" b="57839" l="85375" r="98500">
                        <a14:foregroundMark x1="92000" y1="54614" x2="92000" y2="54614"/>
                        <a14:foregroundMark x1="90000" y1="53938" x2="90000" y2="54614"/>
                        <a14:foregroundMark x1="88500" y1="53863" x2="88500" y2="57164"/>
                        <a14:foregroundMark x1="88625" y1="53263" x2="92000" y2="56114"/>
                        <a14:foregroundMark x1="91250" y1="52963" x2="89875" y2="56639"/>
                        <a14:foregroundMark x1="91375" y1="53188" x2="91750" y2="56114"/>
                        <a14:foregroundMark x1="91250" y1="55064" x2="91250" y2="55064"/>
                        <a14:foregroundMark x1="92125" y1="53413" x2="92125" y2="53413"/>
                      </a14:backgroundRemoval>
                    </a14:imgEffect>
                  </a14:imgLayer>
                </a14:imgProps>
              </a:ext>
            </a:extLst>
          </a:blip>
          <a:srcRect l="85696" t="51920" r="5232" b="42278"/>
          <a:stretch/>
        </p:blipFill>
        <p:spPr>
          <a:xfrm>
            <a:off x="4176995" y="2758079"/>
            <a:ext cx="1180671" cy="125814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9382" b="74706" l="17412" r="25897"/>
                    </a14:imgEffect>
                  </a14:imgLayer>
                </a14:imgProps>
              </a:ext>
            </a:extLst>
          </a:blip>
          <a:srcRect l="17108" t="69171" r="73800" b="25290"/>
          <a:stretch/>
        </p:blipFill>
        <p:spPr>
          <a:xfrm>
            <a:off x="2321655" y="2748160"/>
            <a:ext cx="1162457" cy="118001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1988" b="58065" l="74250" r="83125">
                        <a14:foregroundMark x1="79375" y1="54239" x2="79375" y2="54239"/>
                        <a14:foregroundMark x1="76750" y1="54239" x2="76750" y2="54239"/>
                        <a14:foregroundMark x1="76500" y1="55889" x2="77625" y2="55289"/>
                      </a14:backgroundRemoval>
                    </a14:imgEffect>
                  </a14:imgLayer>
                </a14:imgProps>
              </a:ext>
            </a:extLst>
          </a:blip>
          <a:srcRect l="74115" t="51926" r="17199" b="42457"/>
          <a:stretch/>
        </p:blipFill>
        <p:spPr>
          <a:xfrm>
            <a:off x="5823982" y="2758080"/>
            <a:ext cx="1187737" cy="127983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781016" y="2857305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IL_G01_U04_L01_03_02_05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501161" y="3743805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IL_G01_U04_L01_03_02_06</a:t>
            </a:r>
            <a:endParaRPr lang="es-CO" sz="1200" dirty="0">
              <a:solidFill>
                <a:srgbClr val="FF0000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1"/>
          <a:srcRect l="-848" t="-4281" r="1423" b="10769"/>
          <a:stretch/>
        </p:blipFill>
        <p:spPr>
          <a:xfrm>
            <a:off x="890499" y="734735"/>
            <a:ext cx="5682130" cy="3812220"/>
          </a:xfrm>
          <a:prstGeom prst="rect">
            <a:avLst/>
          </a:prstGeom>
        </p:spPr>
      </p:pic>
      <p:sp>
        <p:nvSpPr>
          <p:cNvPr id="25" name="Summing Junction 24"/>
          <p:cNvSpPr/>
          <p:nvPr/>
        </p:nvSpPr>
        <p:spPr>
          <a:xfrm>
            <a:off x="6427217" y="843464"/>
            <a:ext cx="184189" cy="261765"/>
          </a:xfrm>
          <a:prstGeom prst="flowChartSummingJunction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s-CO"/>
          </a:p>
        </p:txBody>
      </p:sp>
      <p:sp>
        <p:nvSpPr>
          <p:cNvPr id="29" name="TextBox 28"/>
          <p:cNvSpPr txBox="1"/>
          <p:nvPr/>
        </p:nvSpPr>
        <p:spPr>
          <a:xfrm>
            <a:off x="4156081" y="1965365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IL_G01_U05_L01_03_02_06</a:t>
            </a:r>
            <a:endParaRPr lang="es-CO" sz="1200" dirty="0">
              <a:solidFill>
                <a:srgbClr val="FF0000"/>
              </a:solidFill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69382" b="74706" l="17412" r="25897"/>
                    </a14:imgEffect>
                  </a14:imgLayer>
                </a14:imgProps>
              </a:ext>
            </a:extLst>
          </a:blip>
          <a:srcRect l="17108" t="69171" r="73800" b="25290"/>
          <a:stretch/>
        </p:blipFill>
        <p:spPr>
          <a:xfrm>
            <a:off x="961770" y="922781"/>
            <a:ext cx="1122472" cy="113942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959719" y="2074730"/>
            <a:ext cx="2665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solidFill>
                  <a:schemeClr val="bg1"/>
                </a:solidFill>
                <a:latin typeface="Century Gothic"/>
                <a:cs typeface="Century Gothic"/>
              </a:rPr>
              <a:t>Atractivo natural</a:t>
            </a:r>
            <a:endParaRPr lang="es-CO" dirty="0">
              <a:solidFill>
                <a:schemeClr val="bg1"/>
              </a:solidFill>
              <a:latin typeface="Century Gothic"/>
              <a:cs typeface="Century Gothic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967912" y="1063730"/>
            <a:ext cx="4595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EL cañon del Chicamocha, Santander.</a:t>
            </a:r>
            <a:endParaRPr lang="es-CO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71135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 descr="Palodó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21122"/>
            <a:ext cx="7306861" cy="4105302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Lenguaje	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938866" y="80029"/>
            <a:ext cx="1915909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Interpretación de señales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525595" y="64641"/>
            <a:ext cx="1576072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L_G01_U05_L01_03_02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631276" y="4757638"/>
            <a:ext cx="397866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4/5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7319078" y="1341539"/>
            <a:ext cx="1724263" cy="2423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Al hacer clic en la señal de museo, aparece una imagen del Museo del Oro de Bogotá. </a:t>
            </a:r>
            <a:r>
              <a:rPr lang="es-CO" sz="1050" dirty="0">
                <a:latin typeface="Arial" panose="020B0604020202020204" pitchFamily="34" charset="0"/>
                <a:cs typeface="Arial" panose="020B0604020202020204" pitchFamily="34" charset="0"/>
              </a:rPr>
              <a:t>Incluir la señal y el texto.</a:t>
            </a:r>
          </a:p>
          <a:p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900" dirty="0" smtClean="0">
                <a:solidFill>
                  <a:srgbClr val="FF0000"/>
                </a:solidFill>
              </a:rPr>
              <a:t>IL_G01_U05_L01_03_02_07</a:t>
            </a:r>
          </a:p>
          <a:p>
            <a:r>
              <a:rPr lang="es-CO" sz="900" dirty="0" smtClean="0"/>
              <a:t>Foto de una sala del museo del oro.</a:t>
            </a:r>
          </a:p>
        </p:txBody>
      </p:sp>
      <p:sp>
        <p:nvSpPr>
          <p:cNvPr id="18" name="CuadroTexto 14"/>
          <p:cNvSpPr txBox="1"/>
          <p:nvPr/>
        </p:nvSpPr>
        <p:spPr>
          <a:xfrm>
            <a:off x="789178" y="675503"/>
            <a:ext cx="2457599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Las señales informativas</a:t>
            </a:r>
            <a:endParaRPr lang="es-CO" dirty="0"/>
          </a:p>
        </p:txBody>
      </p:sp>
      <p:sp>
        <p:nvSpPr>
          <p:cNvPr id="15" name="CuadroTexto 14"/>
          <p:cNvSpPr txBox="1"/>
          <p:nvPr/>
        </p:nvSpPr>
        <p:spPr>
          <a:xfrm>
            <a:off x="161765" y="1095108"/>
            <a:ext cx="2426755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Desarrollo</a:t>
            </a:r>
            <a:r>
              <a:rPr lang="es-CO" dirty="0" smtClean="0">
                <a:sym typeface="Wingdings 3" panose="05040102010807070707" pitchFamily="18" charset="2"/>
              </a:rPr>
              <a:t></a:t>
            </a:r>
            <a:r>
              <a:rPr lang="es-CO" dirty="0" smtClean="0"/>
              <a:t> </a:t>
            </a:r>
            <a:r>
              <a:rPr lang="es-CO" dirty="0"/>
              <a:t>Actividad 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6016" y="1557941"/>
            <a:ext cx="6916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latin typeface="Century Gothic"/>
                <a:cs typeface="Century Gothic"/>
              </a:rPr>
              <a:t>¿Qué quieren decir estas señales? Piénsalo. Luego haz clic en cada una para ver de qué se trata.</a:t>
            </a:r>
            <a:endParaRPr lang="es-CO" dirty="0">
              <a:latin typeface="Century Gothic"/>
              <a:cs typeface="Century Gothic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284" b="39910" l="1500" r="14875"/>
                    </a14:imgEffect>
                  </a14:imgLayer>
                </a14:imgProps>
              </a:ext>
            </a:extLst>
          </a:blip>
          <a:srcRect l="5864" t="34040" r="85093" b="60190"/>
          <a:stretch/>
        </p:blipFill>
        <p:spPr>
          <a:xfrm>
            <a:off x="565531" y="2698556"/>
            <a:ext cx="1250121" cy="132943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1988" b="57839" l="85375" r="98500">
                        <a14:foregroundMark x1="92000" y1="54614" x2="92000" y2="54614"/>
                        <a14:foregroundMark x1="90000" y1="53938" x2="90000" y2="54614"/>
                        <a14:foregroundMark x1="88500" y1="53863" x2="88500" y2="57164"/>
                        <a14:foregroundMark x1="88625" y1="53263" x2="92000" y2="56114"/>
                        <a14:foregroundMark x1="91250" y1="52963" x2="89875" y2="56639"/>
                        <a14:foregroundMark x1="91375" y1="53188" x2="91750" y2="56114"/>
                        <a14:foregroundMark x1="91250" y1="55064" x2="91250" y2="55064"/>
                        <a14:foregroundMark x1="92125" y1="53413" x2="92125" y2="53413"/>
                      </a14:backgroundRemoval>
                    </a14:imgEffect>
                  </a14:imgLayer>
                </a14:imgProps>
              </a:ext>
            </a:extLst>
          </a:blip>
          <a:srcRect l="85696" t="51920" r="5232" b="42278"/>
          <a:stretch/>
        </p:blipFill>
        <p:spPr>
          <a:xfrm>
            <a:off x="4176995" y="2758079"/>
            <a:ext cx="1180671" cy="125814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9382" b="74706" l="17412" r="25897"/>
                    </a14:imgEffect>
                  </a14:imgLayer>
                </a14:imgProps>
              </a:ext>
            </a:extLst>
          </a:blip>
          <a:srcRect l="17108" t="69171" r="73800" b="25290"/>
          <a:stretch/>
        </p:blipFill>
        <p:spPr>
          <a:xfrm>
            <a:off x="2321655" y="2748160"/>
            <a:ext cx="1162457" cy="118001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1988" b="58065" l="74250" r="83125">
                        <a14:foregroundMark x1="79375" y1="54239" x2="79375" y2="54239"/>
                        <a14:foregroundMark x1="76750" y1="54239" x2="76750" y2="54239"/>
                        <a14:foregroundMark x1="76500" y1="55889" x2="77625" y2="55289"/>
                      </a14:backgroundRemoval>
                    </a14:imgEffect>
                  </a14:imgLayer>
                </a14:imgProps>
              </a:ext>
            </a:extLst>
          </a:blip>
          <a:srcRect l="74115" t="51926" r="17199" b="42457"/>
          <a:stretch/>
        </p:blipFill>
        <p:spPr>
          <a:xfrm>
            <a:off x="5823982" y="2758080"/>
            <a:ext cx="1187737" cy="127983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781016" y="2857305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IL_G01_U04_L01_03_02_05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501161" y="3743805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IL_G01_U04_L01_03_02_06</a:t>
            </a:r>
            <a:endParaRPr lang="es-CO" sz="1200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82685" y="866359"/>
            <a:ext cx="5525661" cy="3789024"/>
          </a:xfrm>
          <a:prstGeom prst="rect">
            <a:avLst/>
          </a:prstGeom>
        </p:spPr>
      </p:pic>
      <p:sp>
        <p:nvSpPr>
          <p:cNvPr id="25" name="Summing Junction 24"/>
          <p:cNvSpPr/>
          <p:nvPr/>
        </p:nvSpPr>
        <p:spPr>
          <a:xfrm>
            <a:off x="6562935" y="824074"/>
            <a:ext cx="184189" cy="261765"/>
          </a:xfrm>
          <a:prstGeom prst="flowChartSummingJunction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s-CO"/>
          </a:p>
        </p:txBody>
      </p:sp>
      <p:sp>
        <p:nvSpPr>
          <p:cNvPr id="26" name="TextBox 25"/>
          <p:cNvSpPr txBox="1"/>
          <p:nvPr/>
        </p:nvSpPr>
        <p:spPr>
          <a:xfrm>
            <a:off x="4514764" y="1771465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IL_G01_U05_L01_03_02_07</a:t>
            </a:r>
            <a:endParaRPr lang="es-CO" sz="1200" dirty="0">
              <a:solidFill>
                <a:srgbClr val="FF0000"/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1988" b="57839" l="85375" r="98500">
                        <a14:foregroundMark x1="92000" y1="54614" x2="92000" y2="54614"/>
                        <a14:foregroundMark x1="90000" y1="53938" x2="90000" y2="54614"/>
                        <a14:foregroundMark x1="88500" y1="53863" x2="88500" y2="57164"/>
                        <a14:foregroundMark x1="88625" y1="53263" x2="92000" y2="56114"/>
                        <a14:foregroundMark x1="91250" y1="52963" x2="89875" y2="56639"/>
                        <a14:foregroundMark x1="91375" y1="53188" x2="91750" y2="56114"/>
                        <a14:foregroundMark x1="91250" y1="55064" x2="91250" y2="55064"/>
                        <a14:foregroundMark x1="92125" y1="53413" x2="92125" y2="53413"/>
                      </a14:backgroundRemoval>
                    </a14:imgEffect>
                  </a14:imgLayer>
                </a14:imgProps>
              </a:ext>
            </a:extLst>
          </a:blip>
          <a:srcRect l="85696" t="51920" r="6081" b="42590"/>
          <a:stretch/>
        </p:blipFill>
        <p:spPr>
          <a:xfrm>
            <a:off x="1188494" y="826055"/>
            <a:ext cx="1070242" cy="1190506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231155" y="2065035"/>
            <a:ext cx="940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solidFill>
                  <a:schemeClr val="bg1"/>
                </a:solidFill>
                <a:latin typeface="Century Gothic"/>
                <a:cs typeface="Century Gothic"/>
              </a:rPr>
              <a:t>Museo</a:t>
            </a:r>
            <a:endParaRPr lang="es-CO" dirty="0">
              <a:solidFill>
                <a:schemeClr val="bg1"/>
              </a:solidFill>
              <a:latin typeface="Century Gothic"/>
              <a:cs typeface="Century Gothic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78643" y="957085"/>
            <a:ext cx="2898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Museo del Oro, Bogotá.</a:t>
            </a:r>
            <a:endParaRPr lang="es-CO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46066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 descr="Palodó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21122"/>
            <a:ext cx="7306861" cy="4105302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Lenguaje	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938866" y="80029"/>
            <a:ext cx="1915909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Interpretación de señales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525595" y="64641"/>
            <a:ext cx="1576072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L_G01_U05_L01_03_02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631276" y="4757638"/>
            <a:ext cx="398592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5/5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7319078" y="1341539"/>
            <a:ext cx="1724263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Recurso interactivo tipo pop-up</a:t>
            </a:r>
            <a:endParaRPr lang="es-CO" sz="1050" dirty="0" smtClean="0"/>
          </a:p>
          <a:p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50" dirty="0" smtClean="0">
                <a:solidFill>
                  <a:srgbClr val="FF0000"/>
                </a:solidFill>
              </a:rPr>
              <a:t>IL_G01_U05_L01_03_02_08</a:t>
            </a:r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900" dirty="0" smtClean="0"/>
              <a:t>Foto de una playa en el Cabo de la Vela</a:t>
            </a:r>
          </a:p>
          <a:p>
            <a:endParaRPr lang="es-CO" sz="1050" dirty="0"/>
          </a:p>
        </p:txBody>
      </p:sp>
      <p:sp>
        <p:nvSpPr>
          <p:cNvPr id="18" name="CuadroTexto 14"/>
          <p:cNvSpPr txBox="1"/>
          <p:nvPr/>
        </p:nvSpPr>
        <p:spPr>
          <a:xfrm>
            <a:off x="789178" y="675503"/>
            <a:ext cx="2457599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Las señales informativas</a:t>
            </a:r>
            <a:endParaRPr lang="es-CO" dirty="0"/>
          </a:p>
        </p:txBody>
      </p:sp>
      <p:sp>
        <p:nvSpPr>
          <p:cNvPr id="15" name="CuadroTexto 14"/>
          <p:cNvSpPr txBox="1"/>
          <p:nvPr/>
        </p:nvSpPr>
        <p:spPr>
          <a:xfrm>
            <a:off x="161765" y="1095108"/>
            <a:ext cx="2426755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Desarrollo</a:t>
            </a:r>
            <a:r>
              <a:rPr lang="es-CO" dirty="0" smtClean="0">
                <a:sym typeface="Wingdings 3" panose="05040102010807070707" pitchFamily="18" charset="2"/>
              </a:rPr>
              <a:t></a:t>
            </a:r>
            <a:r>
              <a:rPr lang="es-CO" dirty="0" smtClean="0"/>
              <a:t> </a:t>
            </a:r>
            <a:r>
              <a:rPr lang="es-CO" dirty="0"/>
              <a:t>Actividad 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6016" y="1557941"/>
            <a:ext cx="6916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latin typeface="Century Gothic"/>
                <a:cs typeface="Century Gothic"/>
              </a:rPr>
              <a:t>¿Qué quieren decir estas señales? Piénsalo. Luego haz clic en cada una para ver de qué se trata.</a:t>
            </a:r>
            <a:endParaRPr lang="es-CO" dirty="0">
              <a:latin typeface="Century Gothic"/>
              <a:cs typeface="Century Gothic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284" b="39910" l="1500" r="14875"/>
                    </a14:imgEffect>
                  </a14:imgLayer>
                </a14:imgProps>
              </a:ext>
            </a:extLst>
          </a:blip>
          <a:srcRect l="5864" t="34040" r="85093" b="60190"/>
          <a:stretch/>
        </p:blipFill>
        <p:spPr>
          <a:xfrm>
            <a:off x="565531" y="2698556"/>
            <a:ext cx="1250121" cy="132943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1988" b="57839" l="85375" r="98500">
                        <a14:foregroundMark x1="92000" y1="54614" x2="92000" y2="54614"/>
                        <a14:foregroundMark x1="90000" y1="53938" x2="90000" y2="54614"/>
                        <a14:foregroundMark x1="88500" y1="53863" x2="88500" y2="57164"/>
                        <a14:foregroundMark x1="88625" y1="53263" x2="92000" y2="56114"/>
                        <a14:foregroundMark x1="91250" y1="52963" x2="89875" y2="56639"/>
                        <a14:foregroundMark x1="91375" y1="53188" x2="91750" y2="56114"/>
                        <a14:foregroundMark x1="91250" y1="55064" x2="91250" y2="55064"/>
                        <a14:foregroundMark x1="92125" y1="53413" x2="92125" y2="53413"/>
                      </a14:backgroundRemoval>
                    </a14:imgEffect>
                  </a14:imgLayer>
                </a14:imgProps>
              </a:ext>
            </a:extLst>
          </a:blip>
          <a:srcRect l="85696" t="51920" r="5232" b="42278"/>
          <a:stretch/>
        </p:blipFill>
        <p:spPr>
          <a:xfrm>
            <a:off x="4176995" y="2758079"/>
            <a:ext cx="1180671" cy="125814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9382" b="74706" l="17412" r="25897"/>
                    </a14:imgEffect>
                  </a14:imgLayer>
                </a14:imgProps>
              </a:ext>
            </a:extLst>
          </a:blip>
          <a:srcRect l="17108" t="69171" r="73800" b="25290"/>
          <a:stretch/>
        </p:blipFill>
        <p:spPr>
          <a:xfrm>
            <a:off x="2321655" y="2748160"/>
            <a:ext cx="1162457" cy="118001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1988" b="58065" l="74250" r="83125">
                        <a14:foregroundMark x1="79375" y1="54239" x2="79375" y2="54239"/>
                        <a14:foregroundMark x1="76750" y1="54239" x2="76750" y2="54239"/>
                        <a14:foregroundMark x1="76500" y1="55889" x2="77625" y2="55289"/>
                      </a14:backgroundRemoval>
                    </a14:imgEffect>
                  </a14:imgLayer>
                </a14:imgProps>
              </a:ext>
            </a:extLst>
          </a:blip>
          <a:srcRect l="74115" t="51926" r="17199" b="42457"/>
          <a:stretch/>
        </p:blipFill>
        <p:spPr>
          <a:xfrm>
            <a:off x="5823982" y="2758080"/>
            <a:ext cx="1187737" cy="127983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781016" y="2857305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IL_G01_U04_L01_03_02_05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501161" y="3743805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IL_G01_U04_L01_03_02_06</a:t>
            </a:r>
            <a:endParaRPr lang="es-CO" sz="1200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2"/>
          <a:srcRect r="406" b="6474"/>
          <a:stretch/>
        </p:blipFill>
        <p:spPr>
          <a:xfrm>
            <a:off x="900192" y="808610"/>
            <a:ext cx="5691825" cy="3777125"/>
          </a:xfrm>
          <a:prstGeom prst="rect">
            <a:avLst/>
          </a:prstGeom>
        </p:spPr>
      </p:pic>
      <p:sp>
        <p:nvSpPr>
          <p:cNvPr id="25" name="Summing Junction 24"/>
          <p:cNvSpPr/>
          <p:nvPr/>
        </p:nvSpPr>
        <p:spPr>
          <a:xfrm>
            <a:off x="6427217" y="843464"/>
            <a:ext cx="184189" cy="261765"/>
          </a:xfrm>
          <a:prstGeom prst="flowChartSummingJunction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s-CO"/>
          </a:p>
        </p:txBody>
      </p:sp>
      <p:sp>
        <p:nvSpPr>
          <p:cNvPr id="26" name="TextBox 25"/>
          <p:cNvSpPr txBox="1"/>
          <p:nvPr/>
        </p:nvSpPr>
        <p:spPr>
          <a:xfrm>
            <a:off x="3855562" y="1354580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IL_G01_U05_L01_03_02_08</a:t>
            </a:r>
            <a:endParaRPr lang="es-CO" sz="1200" dirty="0">
              <a:solidFill>
                <a:srgbClr val="FF0000"/>
              </a:solidFill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1988" b="58065" l="74250" r="83125">
                        <a14:foregroundMark x1="79375" y1="54239" x2="79375" y2="54239"/>
                        <a14:foregroundMark x1="76750" y1="54239" x2="76750" y2="54239"/>
                        <a14:foregroundMark x1="76500" y1="55889" x2="77625" y2="55289"/>
                      </a14:backgroundRemoval>
                    </a14:imgEffect>
                  </a14:imgLayer>
                </a14:imgProps>
              </a:ext>
            </a:extLst>
          </a:blip>
          <a:srcRect l="74115" t="51926" r="17199" b="42457"/>
          <a:stretch/>
        </p:blipFill>
        <p:spPr>
          <a:xfrm>
            <a:off x="896652" y="787275"/>
            <a:ext cx="1187737" cy="127983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066355" y="2074730"/>
            <a:ext cx="940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solidFill>
                  <a:schemeClr val="bg1"/>
                </a:solidFill>
                <a:latin typeface="Century Gothic"/>
                <a:cs typeface="Century Gothic"/>
              </a:rPr>
              <a:t>Playa</a:t>
            </a:r>
            <a:endParaRPr lang="es-CO" dirty="0">
              <a:solidFill>
                <a:schemeClr val="bg1"/>
              </a:solidFill>
              <a:latin typeface="Century Gothic"/>
              <a:cs typeface="Century Gothic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578643" y="957085"/>
            <a:ext cx="3480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Cabo de la Vela, La Guajira.</a:t>
            </a:r>
            <a:endParaRPr lang="es-CO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35542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 descr="Palodó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30175"/>
            <a:ext cx="7270607" cy="4067175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Lenguaje	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938866" y="80029"/>
            <a:ext cx="1915909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Interpretación de señales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525595" y="64641"/>
            <a:ext cx="1576072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L_G01_U05_L01_03_03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631276" y="4757638"/>
            <a:ext cx="398592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1/2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7319078" y="1341539"/>
            <a:ext cx="1725557" cy="4362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Plantilla arrastrar y soltar.</a:t>
            </a:r>
            <a:endParaRPr lang="es-CO" sz="1050" dirty="0" smtClean="0"/>
          </a:p>
          <a:p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El estudiante selecciona una de las señales y la arrastra a la casilla al lado de la imagen.</a:t>
            </a:r>
          </a:p>
          <a:p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Solución: La señal de primeros auxilios.</a:t>
            </a:r>
          </a:p>
          <a:p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50" dirty="0">
                <a:solidFill>
                  <a:srgbClr val="FF0000"/>
                </a:solidFill>
              </a:rPr>
              <a:t>IL_G01_U05_L01_03_03_01 </a:t>
            </a:r>
            <a:r>
              <a:rPr lang="es-CO" sz="900" dirty="0" smtClean="0"/>
              <a:t>Ilustración de Tomás, el niño de </a:t>
            </a: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AN_L_G01_U04_L05_01_01</a:t>
            </a:r>
            <a:endParaRPr lang="es-CO" sz="900" dirty="0"/>
          </a:p>
          <a:p>
            <a:r>
              <a:rPr lang="es-CO" sz="900" dirty="0" smtClean="0"/>
              <a:t>Caído de su bicicleta; está adolorido. </a:t>
            </a:r>
          </a:p>
          <a:p>
            <a:endParaRPr lang="es-CO" sz="1050" dirty="0" smtClean="0">
              <a:solidFill>
                <a:srgbClr val="FF0000"/>
              </a:solidFill>
            </a:endParaRPr>
          </a:p>
          <a:p>
            <a:r>
              <a:rPr lang="es-CO" sz="1050" dirty="0">
                <a:solidFill>
                  <a:srgbClr val="FF0000"/>
                </a:solidFill>
              </a:rPr>
              <a:t>IL_G01_U05_L01_03_03_02</a:t>
            </a:r>
          </a:p>
          <a:p>
            <a:r>
              <a:rPr lang="es-CO" sz="1050" dirty="0" smtClean="0"/>
              <a:t>Señal informativa de monumento nacional.</a:t>
            </a:r>
          </a:p>
          <a:p>
            <a:endParaRPr lang="es-CO" sz="1050" dirty="0"/>
          </a:p>
          <a:p>
            <a:r>
              <a:rPr lang="es-CO" sz="1050" dirty="0">
                <a:solidFill>
                  <a:srgbClr val="FF0000"/>
                </a:solidFill>
              </a:rPr>
              <a:t>IL_G01_U05_L01_03_03_03</a:t>
            </a:r>
          </a:p>
          <a:p>
            <a:r>
              <a:rPr lang="es-CO" sz="1050" dirty="0" smtClean="0"/>
              <a:t>Señal informativa de taller de mecánica</a:t>
            </a:r>
            <a:r>
              <a:rPr lang="es-CO" sz="1050" dirty="0" smtClean="0">
                <a:solidFill>
                  <a:srgbClr val="FF0000"/>
                </a:solidFill>
              </a:rPr>
              <a:t>.</a:t>
            </a:r>
          </a:p>
          <a:p>
            <a:endParaRPr lang="es-CO" sz="1050" dirty="0">
              <a:solidFill>
                <a:srgbClr val="FF0000"/>
              </a:solidFill>
            </a:endParaRPr>
          </a:p>
          <a:p>
            <a:r>
              <a:rPr lang="es-CO" sz="1050" dirty="0">
                <a:solidFill>
                  <a:srgbClr val="FF0000"/>
                </a:solidFill>
              </a:rPr>
              <a:t>IL_G01_U05_L01_03_03_04</a:t>
            </a:r>
            <a:endParaRPr lang="es-CO" sz="1050" dirty="0" smtClean="0">
              <a:solidFill>
                <a:srgbClr val="FF0000"/>
              </a:solidFill>
            </a:endParaRPr>
          </a:p>
          <a:p>
            <a:r>
              <a:rPr lang="es-CO" sz="1050" dirty="0" smtClean="0"/>
              <a:t>Señal informativa de primeros auxilios</a:t>
            </a:r>
            <a:endParaRPr lang="es-CO" sz="1050" dirty="0"/>
          </a:p>
        </p:txBody>
      </p:sp>
      <p:sp>
        <p:nvSpPr>
          <p:cNvPr id="18" name="CuadroTexto 14"/>
          <p:cNvSpPr txBox="1"/>
          <p:nvPr/>
        </p:nvSpPr>
        <p:spPr>
          <a:xfrm>
            <a:off x="789178" y="675503"/>
            <a:ext cx="2457599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Las señales informativas</a:t>
            </a:r>
            <a:endParaRPr lang="es-CO" dirty="0"/>
          </a:p>
        </p:txBody>
      </p:sp>
      <p:sp>
        <p:nvSpPr>
          <p:cNvPr id="15" name="CuadroTexto 14"/>
          <p:cNvSpPr txBox="1"/>
          <p:nvPr/>
        </p:nvSpPr>
        <p:spPr>
          <a:xfrm>
            <a:off x="161765" y="1095108"/>
            <a:ext cx="2426755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Desarrollo</a:t>
            </a:r>
            <a:r>
              <a:rPr lang="es-CO" dirty="0" smtClean="0">
                <a:sym typeface="Wingdings 3" panose="05040102010807070707" pitchFamily="18" charset="2"/>
              </a:rPr>
              <a:t></a:t>
            </a:r>
            <a:r>
              <a:rPr lang="es-CO" dirty="0" smtClean="0"/>
              <a:t> </a:t>
            </a:r>
            <a:r>
              <a:rPr lang="es-CO" dirty="0"/>
              <a:t>Actividad 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6329" y="1415470"/>
            <a:ext cx="6679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Century Gothic"/>
                <a:cs typeface="Century Gothic"/>
              </a:rPr>
              <a:t> </a:t>
            </a:r>
            <a:r>
              <a:rPr lang="es-CO" dirty="0" smtClean="0">
                <a:latin typeface="Century Gothic"/>
                <a:cs typeface="Century Gothic"/>
              </a:rPr>
              <a:t>Tomás se cayó de su bicicleta. ¿Qué señal informativa necesita buscar para recibir ayuda? Arrástrala a la casilla.</a:t>
            </a:r>
            <a:endParaRPr lang="es-CO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/>
          <a:srcRect l="29721" t="31050" r="35408" b="8895"/>
          <a:stretch/>
        </p:blipFill>
        <p:spPr>
          <a:xfrm>
            <a:off x="396865" y="2123131"/>
            <a:ext cx="4018250" cy="23213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91" b="75532" l="889" r="99111"/>
                    </a14:imgEffect>
                  </a14:imgLayer>
                </a14:imgProps>
              </a:ext>
            </a:extLst>
          </a:blip>
          <a:srcRect l="1770" t="13995" r="1532" b="30657"/>
          <a:stretch/>
        </p:blipFill>
        <p:spPr>
          <a:xfrm>
            <a:off x="535769" y="3025954"/>
            <a:ext cx="1991473" cy="1190540"/>
          </a:xfrm>
          <a:prstGeom prst="rect">
            <a:avLst/>
          </a:prstGeom>
        </p:spPr>
      </p:pic>
      <p:pic>
        <p:nvPicPr>
          <p:cNvPr id="37" name="Picture 10" descr="Kids biking - JPEG format. Vector ID:50830708 - stock photo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32" b="76812" l="68889" r="96444">
                        <a14:foregroundMark x1="75556" y1="18841" x2="75556" y2="18841"/>
                        <a14:backgroundMark x1="84444" y1="63768" x2="84444" y2="63768"/>
                        <a14:backgroundMark x1="73778" y1="70531" x2="73778" y2="70531"/>
                        <a14:backgroundMark x1="75111" y1="59420" x2="75111" y2="594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530" t="1942" r="9547" b="14565"/>
          <a:stretch/>
        </p:blipFill>
        <p:spPr bwMode="auto">
          <a:xfrm rot="3987687">
            <a:off x="2515338" y="2943721"/>
            <a:ext cx="1027995" cy="1584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3948800" y="2549738"/>
            <a:ext cx="902865" cy="100203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4359" b="40210" l="52125" r="60375">
                        <a14:foregroundMark x1="56625" y1="35634" x2="54500" y2="37809"/>
                        <a14:foregroundMark x1="54875" y1="35334" x2="54875" y2="35334"/>
                        <a14:foregroundMark x1="57250" y1="35634" x2="57250" y2="35634"/>
                        <a14:foregroundMark x1="56500" y1="36834" x2="56500" y2="36834"/>
                        <a14:foregroundMark x1="57250" y1="37284" x2="57250" y2="37284"/>
                        <a14:foregroundMark x1="54500" y1="35784" x2="54500" y2="35784"/>
                      </a14:backgroundRemoval>
                    </a14:imgEffect>
                  </a14:imgLayer>
                </a14:imgProps>
              </a:ext>
            </a:extLst>
          </a:blip>
          <a:srcRect l="51677" t="34372" r="40948" b="60579"/>
          <a:stretch/>
        </p:blipFill>
        <p:spPr>
          <a:xfrm>
            <a:off x="6240690" y="3135086"/>
            <a:ext cx="734200" cy="83742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2986" b="48537" l="18500" r="25250">
                        <a14:foregroundMark x1="21750" y1="44561" x2="21750" y2="44561"/>
                        <a14:foregroundMark x1="20750" y1="44411" x2="20375" y2="46887"/>
                        <a14:foregroundMark x1="21625" y1="47712" x2="21625" y2="47712"/>
                        <a14:foregroundMark x1="21750" y1="46362" x2="21750" y2="46362"/>
                        <a14:foregroundMark x1="23125" y1="44036" x2="22375" y2="45311"/>
                        <a14:foregroundMark x1="21375" y1="45386" x2="21375" y2="45386"/>
                        <a14:foregroundMark x1="22625" y1="47637" x2="22625" y2="47637"/>
                        <a14:foregroundMark x1="20750" y1="47712" x2="20750" y2="47712"/>
                        <a14:foregroundMark x1="19875" y1="47637" x2="19875" y2="47637"/>
                      </a14:backgroundRemoval>
                    </a14:imgEffect>
                  </a14:imgLayer>
                </a14:imgProps>
              </a:ext>
            </a:extLst>
          </a:blip>
          <a:srcRect l="18280" t="42821" r="74488" b="51392"/>
          <a:stretch/>
        </p:blipFill>
        <p:spPr>
          <a:xfrm>
            <a:off x="5208840" y="2936665"/>
            <a:ext cx="763346" cy="1017749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4434" b="40210" l="6375" r="15000"/>
                    </a14:imgEffect>
                  </a14:imgLayer>
                </a14:imgProps>
              </a:ext>
            </a:extLst>
          </a:blip>
          <a:srcRect l="5504" t="34142" r="84940" b="60192"/>
          <a:stretch/>
        </p:blipFill>
        <p:spPr>
          <a:xfrm>
            <a:off x="5883283" y="2202043"/>
            <a:ext cx="773675" cy="764431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1170285" y="2479200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IL_G01_U05_L01_03_03_01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44365" y="2101095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IL_G01_U05_L01_03_03_02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113094" y="3940425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IL_G01_U05_L01_03_03_04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821067" y="3511125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IL_G01_U05_L01_03_03_03</a:t>
            </a:r>
            <a:endParaRPr lang="es-CO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67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patrá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479"/>
            <a:ext cx="7309384" cy="4081595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Lenguaje	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938866" y="80029"/>
            <a:ext cx="1915909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Interpretación de señales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525595" y="64641"/>
            <a:ext cx="1576072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L_G01_U05_L01_03_03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631276" y="4757638"/>
            <a:ext cx="398592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2/2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7319078" y="1341539"/>
            <a:ext cx="1725557" cy="337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Plantilla arrastrar y soltar.</a:t>
            </a:r>
            <a:endParaRPr lang="es-CO" sz="1050" dirty="0" smtClean="0"/>
          </a:p>
          <a:p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El estudiante selecciona una de las señales y la arrastra a la casilla al lado de la imagen.</a:t>
            </a:r>
          </a:p>
          <a:p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Solución: La señal de restaurante.</a:t>
            </a:r>
          </a:p>
          <a:p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50" dirty="0">
                <a:solidFill>
                  <a:srgbClr val="FF0000"/>
                </a:solidFill>
              </a:rPr>
              <a:t>IL_G01_U05_L01_03_03_05 </a:t>
            </a:r>
            <a:r>
              <a:rPr lang="es-CO" sz="900" dirty="0" smtClean="0"/>
              <a:t>Ilustración de Isabel la niña de </a:t>
            </a: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AN_L_G01_U04_L05_01_01</a:t>
            </a:r>
            <a:endParaRPr lang="es-CO" sz="900" dirty="0"/>
          </a:p>
          <a:p>
            <a:r>
              <a:rPr lang="es-CO" sz="900" dirty="0" smtClean="0"/>
              <a:t>En un lugar público con hambre:  bosteza y se toma la barriga con las manos</a:t>
            </a:r>
          </a:p>
          <a:p>
            <a:endParaRPr lang="es-CO" sz="1050" dirty="0" smtClean="0">
              <a:solidFill>
                <a:srgbClr val="FF0000"/>
              </a:solidFill>
            </a:endParaRPr>
          </a:p>
          <a:p>
            <a:r>
              <a:rPr lang="es-CO" sz="1050" dirty="0">
                <a:solidFill>
                  <a:srgbClr val="FF0000"/>
                </a:solidFill>
              </a:rPr>
              <a:t>IL_G01_U05_L01_03_03_06</a:t>
            </a:r>
          </a:p>
          <a:p>
            <a:r>
              <a:rPr lang="es-CO" sz="1050" dirty="0" smtClean="0"/>
              <a:t>Señal informativa de resturante (tenedor y cuhcillo)</a:t>
            </a:r>
            <a:endParaRPr lang="es-CO" sz="1050" dirty="0"/>
          </a:p>
        </p:txBody>
      </p:sp>
      <p:sp>
        <p:nvSpPr>
          <p:cNvPr id="18" name="CuadroTexto 14"/>
          <p:cNvSpPr txBox="1"/>
          <p:nvPr/>
        </p:nvSpPr>
        <p:spPr>
          <a:xfrm>
            <a:off x="789178" y="675503"/>
            <a:ext cx="2457599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Las señales informativas</a:t>
            </a:r>
            <a:endParaRPr lang="es-CO" dirty="0"/>
          </a:p>
        </p:txBody>
      </p:sp>
      <p:sp>
        <p:nvSpPr>
          <p:cNvPr id="15" name="CuadroTexto 14"/>
          <p:cNvSpPr txBox="1"/>
          <p:nvPr/>
        </p:nvSpPr>
        <p:spPr>
          <a:xfrm>
            <a:off x="161765" y="1095108"/>
            <a:ext cx="2426755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Desarrollo</a:t>
            </a:r>
            <a:r>
              <a:rPr lang="es-CO" dirty="0" smtClean="0">
                <a:sym typeface="Wingdings 3" panose="05040102010807070707" pitchFamily="18" charset="2"/>
              </a:rPr>
              <a:t></a:t>
            </a:r>
            <a:r>
              <a:rPr lang="es-CO" dirty="0" smtClean="0"/>
              <a:t> </a:t>
            </a:r>
            <a:r>
              <a:rPr lang="es-CO" dirty="0"/>
              <a:t>Actividad 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6328" y="1415470"/>
            <a:ext cx="7409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Century Gothic"/>
                <a:cs typeface="Century Gothic"/>
              </a:rPr>
              <a:t> </a:t>
            </a:r>
            <a:r>
              <a:rPr lang="es-CO" dirty="0" smtClean="0">
                <a:latin typeface="Century Gothic"/>
                <a:cs typeface="Century Gothic"/>
              </a:rPr>
              <a:t>Isabel está jugando en el parque y es hora del almuerzo. Tiene mucha hambre. ¿Qué señal informativa le puede ayudar?</a:t>
            </a:r>
            <a:endParaRPr lang="es-CO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/>
          <a:srcRect l="29721" t="31050" r="35408" b="8895"/>
          <a:stretch/>
        </p:blipFill>
        <p:spPr>
          <a:xfrm>
            <a:off x="381982" y="2083890"/>
            <a:ext cx="4018250" cy="23213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4" name="Rectangle 23"/>
          <p:cNvSpPr/>
          <p:nvPr/>
        </p:nvSpPr>
        <p:spPr>
          <a:xfrm>
            <a:off x="3948800" y="2549738"/>
            <a:ext cx="902865" cy="100203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986" b="48537" l="18500" r="25250">
                        <a14:foregroundMark x1="21750" y1="44561" x2="21750" y2="44561"/>
                        <a14:foregroundMark x1="20750" y1="44411" x2="20375" y2="46887"/>
                        <a14:foregroundMark x1="21625" y1="47712" x2="21625" y2="47712"/>
                        <a14:foregroundMark x1="21750" y1="46362" x2="21750" y2="46362"/>
                        <a14:foregroundMark x1="23125" y1="44036" x2="22375" y2="45311"/>
                        <a14:foregroundMark x1="21375" y1="45386" x2="21375" y2="45386"/>
                        <a14:foregroundMark x1="22625" y1="47637" x2="22625" y2="47637"/>
                        <a14:foregroundMark x1="20750" y1="47712" x2="20750" y2="47712"/>
                        <a14:foregroundMark x1="19875" y1="47637" x2="19875" y2="47637"/>
                      </a14:backgroundRemoval>
                    </a14:imgEffect>
                  </a14:imgLayer>
                </a14:imgProps>
              </a:ext>
            </a:extLst>
          </a:blip>
          <a:srcRect l="18280" t="42821" r="74488" b="51392"/>
          <a:stretch/>
        </p:blipFill>
        <p:spPr>
          <a:xfrm>
            <a:off x="6245558" y="3092472"/>
            <a:ext cx="763346" cy="1017749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4434" b="40210" l="6375" r="15000"/>
                    </a14:imgEffect>
                  </a14:imgLayer>
                </a14:imgProps>
              </a:ext>
            </a:extLst>
          </a:blip>
          <a:srcRect l="5504" t="34142" r="84940" b="60192"/>
          <a:stretch/>
        </p:blipFill>
        <p:spPr>
          <a:xfrm>
            <a:off x="5912366" y="2221433"/>
            <a:ext cx="773675" cy="764431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0" y="2459810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IL_G01_U05_L01_03_03_05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821067" y="3511125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IL_G01_U05_L01_03_03_06</a:t>
            </a:r>
            <a:endParaRPr lang="es-CO" sz="1200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5476" b="87239" l="48000" r="73333">
                        <a14:foregroundMark x1="51778" y1="66821" x2="51778" y2="66821"/>
                        <a14:foregroundMark x1="50444" y1="67517" x2="50444" y2="67517"/>
                        <a14:foregroundMark x1="52889" y1="66821" x2="52889" y2="66821"/>
                        <a14:foregroundMark x1="50667" y1="68445" x2="50667" y2="68445"/>
                        <a14:foregroundMark x1="49111" y1="69838" x2="49111" y2="69838"/>
                        <a14:foregroundMark x1="48889" y1="68445" x2="48889" y2="68445"/>
                        <a14:foregroundMark x1="67556" y1="67981" x2="67556" y2="67981"/>
                        <a14:foregroundMark x1="70444" y1="67053" x2="70444" y2="67053"/>
                        <a14:foregroundMark x1="71556" y1="66357" x2="71556" y2="66357"/>
                        <a14:foregroundMark x1="54222" y1="83759" x2="54222" y2="83759"/>
                        <a14:foregroundMark x1="53778" y1="85847" x2="53778" y2="85847"/>
                        <a14:foregroundMark x1="63333" y1="85847" x2="63333" y2="85847"/>
                        <a14:foregroundMark x1="62000" y1="83759" x2="62000" y2="83759"/>
                      </a14:backgroundRemoval>
                    </a14:imgEffect>
                  </a14:imgLayer>
                </a14:imgProps>
              </a:ext>
            </a:extLst>
          </a:blip>
          <a:srcRect l="47689" t="43618" r="25850" b="12279"/>
          <a:stretch/>
        </p:blipFill>
        <p:spPr>
          <a:xfrm>
            <a:off x="1880663" y="2414055"/>
            <a:ext cx="1184321" cy="189052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62623" b="67299" l="13848" r="19956"/>
                    </a14:imgEffect>
                  </a14:imgLayer>
                </a14:imgProps>
              </a:ext>
            </a:extLst>
          </a:blip>
          <a:srcRect l="13085" t="62038" r="79281" b="32117"/>
          <a:stretch/>
        </p:blipFill>
        <p:spPr>
          <a:xfrm>
            <a:off x="2161793" y="3112095"/>
            <a:ext cx="436236" cy="31993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4359" b="39685" l="74875" r="83125"/>
                    </a14:imgEffect>
                  </a14:imgLayer>
                </a14:imgProps>
              </a:ext>
            </a:extLst>
          </a:blip>
          <a:srcRect l="75174" t="34351" r="18313" b="60484"/>
          <a:stretch/>
        </p:blipFill>
        <p:spPr>
          <a:xfrm>
            <a:off x="5116822" y="2788297"/>
            <a:ext cx="593041" cy="783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81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Lenguaje	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2120597" y="180278"/>
            <a:ext cx="1906291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Interpretación de señales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490579" y="80029"/>
            <a:ext cx="1595309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L_G01_U05_L01_03_04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7327861" y="1406181"/>
            <a:ext cx="1816139" cy="1723549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Animación</a:t>
            </a:r>
          </a:p>
          <a:p>
            <a:endParaRPr lang="es-CO" sz="1200" dirty="0" smtClean="0"/>
          </a:p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AN_L_G01_U05_L01_03_04</a:t>
            </a:r>
            <a:endParaRPr lang="es-CO" sz="1000" dirty="0" smtClean="0"/>
          </a:p>
          <a:p>
            <a:endParaRPr lang="es-CO" sz="1200" dirty="0" smtClean="0"/>
          </a:p>
          <a:p>
            <a:endParaRPr lang="es-CO" sz="1200" dirty="0" smtClean="0"/>
          </a:p>
          <a:p>
            <a:endParaRPr lang="es-CO" sz="1200" dirty="0" smtClean="0"/>
          </a:p>
          <a:p>
            <a:endParaRPr lang="es-CO" sz="1200" dirty="0" smtClean="0"/>
          </a:p>
          <a:p>
            <a:endParaRPr lang="es-CO" sz="1200" dirty="0" smtClean="0"/>
          </a:p>
          <a:p>
            <a:endParaRPr lang="es-CO" sz="1200" dirty="0"/>
          </a:p>
        </p:txBody>
      </p:sp>
      <p:sp>
        <p:nvSpPr>
          <p:cNvPr id="37" name="CuadroTexto 36"/>
          <p:cNvSpPr txBox="1"/>
          <p:nvPr/>
        </p:nvSpPr>
        <p:spPr>
          <a:xfrm>
            <a:off x="1439334" y="4757638"/>
            <a:ext cx="885955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CuadroTexto 37"/>
          <p:cNvSpPr txBox="1"/>
          <p:nvPr/>
        </p:nvSpPr>
        <p:spPr>
          <a:xfrm>
            <a:off x="4631276" y="4757638"/>
            <a:ext cx="397866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1/1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ángulo 23"/>
          <p:cNvSpPr/>
          <p:nvPr/>
        </p:nvSpPr>
        <p:spPr>
          <a:xfrm>
            <a:off x="0" y="740956"/>
            <a:ext cx="7306435" cy="4085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5" name="Botón de acción: Hacia delante o Siguiente 24">
            <a:hlinkClick r:id="" action="ppaction://hlinkshowjump?jump=nextslide" highlightClick="1"/>
          </p:cNvPr>
          <p:cNvSpPr/>
          <p:nvPr/>
        </p:nvSpPr>
        <p:spPr>
          <a:xfrm>
            <a:off x="3242836" y="2201366"/>
            <a:ext cx="863609" cy="902208"/>
          </a:xfrm>
          <a:prstGeom prst="actionButtonForwardNex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CuadroTexto 14"/>
          <p:cNvSpPr txBox="1"/>
          <p:nvPr/>
        </p:nvSpPr>
        <p:spPr>
          <a:xfrm>
            <a:off x="142376" y="649138"/>
            <a:ext cx="2426755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Desarrollo</a:t>
            </a:r>
            <a:r>
              <a:rPr lang="es-CO" dirty="0" smtClean="0">
                <a:sym typeface="Wingdings 3" panose="05040102010807070707" pitchFamily="18" charset="2"/>
              </a:rPr>
              <a:t></a:t>
            </a:r>
            <a:r>
              <a:rPr lang="es-CO" dirty="0" smtClean="0"/>
              <a:t> </a:t>
            </a:r>
            <a:r>
              <a:rPr lang="es-CO" dirty="0"/>
              <a:t>Actividad </a:t>
            </a:r>
            <a:r>
              <a:rPr lang="es-CO" dirty="0" smtClean="0"/>
              <a:t>2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3198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atic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455"/>
            <a:ext cx="7289995" cy="4118750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Lenguaje	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2120597" y="180278"/>
            <a:ext cx="1906291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Interpretación de señales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442055" y="126035"/>
            <a:ext cx="1595309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L_G01_U05_L01_03_05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7344692" y="1315553"/>
            <a:ext cx="1692672" cy="6024726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Plantilla arrastrar y soltar.</a:t>
            </a:r>
          </a:p>
          <a:p>
            <a:endParaRPr lang="es-CO" sz="1000" dirty="0" smtClean="0"/>
          </a:p>
          <a:p>
            <a:r>
              <a:rPr lang="es-CO" sz="1000" dirty="0" smtClean="0"/>
              <a:t>El estudiante selecciona el símbolo de las casillas de abajo y lo ubica en la señal que corresponde.</a:t>
            </a:r>
          </a:p>
          <a:p>
            <a:endParaRPr lang="es-CO" sz="1000" dirty="0">
              <a:solidFill>
                <a:srgbClr val="FF0000"/>
              </a:solidFill>
            </a:endParaRPr>
          </a:p>
          <a:p>
            <a:r>
              <a:rPr lang="es-CO" sz="1000" b="1" dirty="0" smtClean="0"/>
              <a:t>Solución</a:t>
            </a:r>
          </a:p>
          <a:p>
            <a:pPr marL="228600" indent="-228600">
              <a:buAutoNum type="arabicPeriod"/>
            </a:pPr>
            <a:r>
              <a:rPr lang="es-CO" sz="1000" b="1" dirty="0" smtClean="0"/>
              <a:t>Flecha a la izquierda</a:t>
            </a:r>
          </a:p>
          <a:p>
            <a:r>
              <a:rPr lang="es-CO" sz="1000" b="1" dirty="0" smtClean="0"/>
              <a:t>2. Carro y montaña</a:t>
            </a:r>
          </a:p>
          <a:p>
            <a:r>
              <a:rPr lang="es-CO" sz="1000" b="1" dirty="0" smtClean="0"/>
              <a:t>3. Silueta de persona.</a:t>
            </a:r>
          </a:p>
          <a:p>
            <a:r>
              <a:rPr lang="es-CO" sz="1000" b="1" dirty="0" smtClean="0"/>
              <a:t>4. Silueta de personas con maletas.</a:t>
            </a:r>
          </a:p>
          <a:p>
            <a:endParaRPr lang="es-CO" sz="1000" dirty="0">
              <a:solidFill>
                <a:srgbClr val="FF0000"/>
              </a:solidFill>
            </a:endParaRPr>
          </a:p>
          <a:p>
            <a:r>
              <a:rPr lang="es-CO" sz="1000" dirty="0">
                <a:solidFill>
                  <a:srgbClr val="FF0000"/>
                </a:solidFill>
              </a:rPr>
              <a:t>IL_G01_U05_L01_03_05_01</a:t>
            </a:r>
            <a:endParaRPr lang="es-CO" sz="1000" dirty="0" smtClean="0"/>
          </a:p>
          <a:p>
            <a:r>
              <a:rPr lang="es-CO" sz="1050" dirty="0" smtClean="0"/>
              <a:t>(5) Señal de precaución(rombos amarillos) sin el símbolo.</a:t>
            </a:r>
          </a:p>
          <a:p>
            <a:endParaRPr lang="es-CO" sz="1200" dirty="0"/>
          </a:p>
          <a:p>
            <a:r>
              <a:rPr lang="es-CO" sz="1000" dirty="0">
                <a:solidFill>
                  <a:srgbClr val="FF0000"/>
                </a:solidFill>
              </a:rPr>
              <a:t>IL_G01_U05_L01_03_05_02</a:t>
            </a:r>
            <a:endParaRPr lang="es-CO" sz="1000" dirty="0" smtClean="0"/>
          </a:p>
          <a:p>
            <a:r>
              <a:rPr lang="es-CO" sz="1100" dirty="0" smtClean="0"/>
              <a:t>Silueta de las personas de la señal de zona escolar.</a:t>
            </a:r>
          </a:p>
          <a:p>
            <a:endParaRPr lang="es-CO" sz="1200" dirty="0" smtClean="0"/>
          </a:p>
          <a:p>
            <a:r>
              <a:rPr lang="es-CO" sz="1000" dirty="0">
                <a:solidFill>
                  <a:srgbClr val="FF0000"/>
                </a:solidFill>
              </a:rPr>
              <a:t>IL_G01_U05_L01_03_05_03</a:t>
            </a:r>
            <a:endParaRPr lang="es-CO" sz="1000" dirty="0" smtClean="0">
              <a:solidFill>
                <a:srgbClr val="FF0000"/>
              </a:solidFill>
            </a:endParaRPr>
          </a:p>
          <a:p>
            <a:r>
              <a:rPr lang="es-CO" sz="1000" dirty="0" smtClean="0"/>
              <a:t>Silueta de la persona de la señal de peatones en la vía</a:t>
            </a:r>
            <a:r>
              <a:rPr lang="es-CO" sz="1000" dirty="0" smtClean="0">
                <a:solidFill>
                  <a:srgbClr val="FF0000"/>
                </a:solidFill>
              </a:rPr>
              <a:t>.</a:t>
            </a:r>
            <a:endParaRPr lang="es-CO" sz="1000" dirty="0">
              <a:solidFill>
                <a:srgbClr val="FF0000"/>
              </a:solidFill>
            </a:endParaRPr>
          </a:p>
          <a:p>
            <a:endParaRPr lang="es-CO" sz="1000" dirty="0" smtClean="0"/>
          </a:p>
          <a:p>
            <a:r>
              <a:rPr lang="es-CO" sz="1000" dirty="0">
                <a:solidFill>
                  <a:srgbClr val="FF0000"/>
                </a:solidFill>
              </a:rPr>
              <a:t>IL_G01_U05_L01_03_05_04</a:t>
            </a:r>
            <a:endParaRPr lang="es-CO" sz="1000" dirty="0" smtClean="0">
              <a:solidFill>
                <a:srgbClr val="FF0000"/>
              </a:solidFill>
            </a:endParaRPr>
          </a:p>
          <a:p>
            <a:r>
              <a:rPr lang="es-CO" sz="1000" dirty="0" smtClean="0"/>
              <a:t>Flecha de la señal de curva peligrosa a la izquierda</a:t>
            </a:r>
            <a:r>
              <a:rPr lang="es-CO" sz="1000" dirty="0" smtClean="0">
                <a:solidFill>
                  <a:srgbClr val="FF0000"/>
                </a:solidFill>
              </a:rPr>
              <a:t>.</a:t>
            </a:r>
            <a:endParaRPr lang="es-CO" sz="1000" dirty="0">
              <a:solidFill>
                <a:srgbClr val="FF0000"/>
              </a:solidFill>
            </a:endParaRPr>
          </a:p>
          <a:p>
            <a:endParaRPr lang="es-CO" sz="1000" dirty="0" smtClean="0">
              <a:solidFill>
                <a:srgbClr val="FF0000"/>
              </a:solidFill>
            </a:endParaRPr>
          </a:p>
          <a:p>
            <a:r>
              <a:rPr lang="es-CO" sz="1000" dirty="0" smtClean="0">
                <a:solidFill>
                  <a:srgbClr val="FF0000"/>
                </a:solidFill>
              </a:rPr>
              <a:t>IL_G01_U05_L01_03_05_05</a:t>
            </a:r>
          </a:p>
          <a:p>
            <a:r>
              <a:rPr lang="es-CO" sz="1000" dirty="0" smtClean="0"/>
              <a:t>Silueta de carro y montaña de la señal de zona de derrumbes.</a:t>
            </a:r>
            <a:endParaRPr lang="es-CO" sz="1000" dirty="0"/>
          </a:p>
        </p:txBody>
      </p:sp>
      <p:sp>
        <p:nvSpPr>
          <p:cNvPr id="37" name="CuadroTexto 36"/>
          <p:cNvSpPr txBox="1"/>
          <p:nvPr/>
        </p:nvSpPr>
        <p:spPr>
          <a:xfrm>
            <a:off x="1439334" y="4757638"/>
            <a:ext cx="885955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CuadroTexto 37"/>
          <p:cNvSpPr txBox="1"/>
          <p:nvPr/>
        </p:nvSpPr>
        <p:spPr>
          <a:xfrm>
            <a:off x="4631276" y="4757638"/>
            <a:ext cx="397866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1/1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uadroTexto 14"/>
          <p:cNvSpPr txBox="1"/>
          <p:nvPr/>
        </p:nvSpPr>
        <p:spPr>
          <a:xfrm>
            <a:off x="49476" y="1255260"/>
            <a:ext cx="2426755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Desarrollo</a:t>
            </a:r>
            <a:r>
              <a:rPr lang="es-CO" dirty="0" smtClean="0">
                <a:sym typeface="Wingdings 3" panose="05040102010807070707" pitchFamily="18" charset="2"/>
              </a:rPr>
              <a:t></a:t>
            </a:r>
            <a:r>
              <a:rPr lang="es-CO" dirty="0" smtClean="0"/>
              <a:t> </a:t>
            </a:r>
            <a:r>
              <a:rPr lang="es-CO" dirty="0"/>
              <a:t>Actividad </a:t>
            </a:r>
            <a:r>
              <a:rPr lang="es-CO" dirty="0" smtClean="0"/>
              <a:t>2</a:t>
            </a:r>
            <a:endParaRPr lang="es-CO" dirty="0"/>
          </a:p>
        </p:txBody>
      </p:sp>
      <p:pic>
        <p:nvPicPr>
          <p:cNvPr id="16" name="Imagen 1" descr="Isolated Blank Yellow Sign - Empty Yellow Symbol isolated on white background - stock vector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77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01" y="1776414"/>
            <a:ext cx="1210459" cy="1307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Imagen 1" descr="Isolated Blank Yellow Sign - Empty Yellow Symbol isolated on white background - stock vector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77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675" y="1828492"/>
            <a:ext cx="1210459" cy="1307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agen 1" descr="Isolated Blank Yellow Sign - Empty Yellow Symbol isolated on white background - stock vector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77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892" y="1776413"/>
            <a:ext cx="1210459" cy="1307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agen 1" descr="Isolated Blank Yellow Sign - Empty Yellow Symbol isolated on white background - stock vector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77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445" y="1776414"/>
            <a:ext cx="1210459" cy="130780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tangle 10"/>
          <p:cNvSpPr/>
          <p:nvPr/>
        </p:nvSpPr>
        <p:spPr>
          <a:xfrm>
            <a:off x="220250" y="1719385"/>
            <a:ext cx="1750722" cy="190022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/>
          </a:p>
          <a:p>
            <a:pPr algn="ctr"/>
            <a:endParaRPr lang="es-CO" dirty="0"/>
          </a:p>
          <a:p>
            <a:pPr algn="ctr"/>
            <a:endParaRPr lang="es-CO" dirty="0" smtClean="0"/>
          </a:p>
          <a:p>
            <a:pPr algn="ctr"/>
            <a:endParaRPr lang="es-CO" dirty="0"/>
          </a:p>
          <a:p>
            <a:pPr algn="ctr"/>
            <a:r>
              <a:rPr lang="es-CO" sz="16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Curva peligrosa a la izquierda</a:t>
            </a:r>
            <a:endParaRPr lang="es-CO" sz="16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014253" y="1719385"/>
            <a:ext cx="1754540" cy="190022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  <a:p>
            <a:pPr algn="ctr"/>
            <a:r>
              <a:rPr lang="es-CO" sz="16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Zona de derrumbes</a:t>
            </a:r>
            <a:endParaRPr lang="es-CO" sz="16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780209" y="1708335"/>
            <a:ext cx="1547185" cy="190022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  <a:p>
            <a:pPr algn="ctr"/>
            <a:r>
              <a:rPr lang="es-CO" sz="16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Peatones en la vía</a:t>
            </a:r>
            <a:endParaRPr lang="es-CO" sz="16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350141" y="1705265"/>
            <a:ext cx="1797237" cy="190022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  <a:p>
            <a:pPr algn="ctr"/>
            <a:r>
              <a:rPr lang="es-CO" sz="16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Zona escolar</a:t>
            </a:r>
            <a:endParaRPr lang="es-CO" sz="16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404" b="20180" l="17375" r="24750">
                        <a14:backgroundMark x1="21750" y1="17179" x2="21750" y2="17179"/>
                        <a14:backgroundMark x1="20750" y1="17254" x2="20750" y2="17254"/>
                      </a14:backgroundRemoval>
                    </a14:imgEffect>
                  </a14:imgLayer>
                </a14:imgProps>
              </a:ext>
            </a:extLst>
          </a:blip>
          <a:srcRect l="20109" t="17400" r="75628" b="79945"/>
          <a:stretch/>
        </p:blipFill>
        <p:spPr>
          <a:xfrm flipH="1">
            <a:off x="4457625" y="3738547"/>
            <a:ext cx="487767" cy="50597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61065" b="64066" l="19000" r="25250">
                        <a14:foregroundMark x1="21000" y1="63466" x2="21000" y2="63466"/>
                        <a14:foregroundMark x1="20500" y1="63466" x2="20500" y2="63466"/>
                        <a14:foregroundMark x1="19625" y1="63616" x2="19625" y2="63616"/>
                        <a14:foregroundMark x1="20125" y1="63016" x2="20125" y2="63016"/>
                        <a14:foregroundMark x1="21250" y1="63166" x2="21250" y2="63166"/>
                        <a14:foregroundMark x1="21250" y1="62341" x2="21250" y2="62341"/>
                        <a14:foregroundMark x1="21250" y1="62116" x2="21250" y2="62116"/>
                        <a14:foregroundMark x1="20500" y1="62566" x2="20500" y2="62566"/>
                        <a14:foregroundMark x1="19625" y1="63466" x2="19625" y2="63466"/>
                        <a14:foregroundMark x1="19875" y1="63241" x2="19875" y2="63241"/>
                        <a14:foregroundMark x1="19625" y1="63841" x2="19625" y2="63841"/>
                        <a14:backgroundMark x1="19875" y1="63391" x2="19875" y2="63391"/>
                        <a14:backgroundMark x1="20750" y1="63091" x2="20750" y2="63091"/>
                      </a14:backgroundRemoval>
                    </a14:imgEffect>
                  </a14:imgLayer>
                </a14:imgProps>
              </a:ext>
            </a:extLst>
          </a:blip>
          <a:srcRect l="18959" t="61473" r="74492" b="35679"/>
          <a:stretch/>
        </p:blipFill>
        <p:spPr>
          <a:xfrm>
            <a:off x="5951121" y="3670451"/>
            <a:ext cx="848894" cy="61494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0840" b="64441" l="63125" r="68750"/>
                    </a14:imgEffect>
                  </a14:imgLayer>
                </a14:imgProps>
              </a:ext>
            </a:extLst>
          </a:blip>
          <a:srcRect l="64999" t="61020" r="30137" b="35533"/>
          <a:stretch/>
        </p:blipFill>
        <p:spPr>
          <a:xfrm>
            <a:off x="2798587" y="3738643"/>
            <a:ext cx="530259" cy="62612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1065" b="64066" l="75875" r="82250">
                        <a14:backgroundMark x1="78375" y1="63016" x2="78375" y2="63016"/>
                        <a14:backgroundMark x1="77625" y1="63616" x2="77625" y2="63616"/>
                      </a14:backgroundRemoval>
                    </a14:imgEffect>
                  </a14:imgLayer>
                </a14:imgProps>
              </a:ext>
            </a:extLst>
          </a:blip>
          <a:srcRect l="75171" t="61183" r="18298" b="36036"/>
          <a:stretch/>
        </p:blipFill>
        <p:spPr>
          <a:xfrm>
            <a:off x="874694" y="3770402"/>
            <a:ext cx="725895" cy="514997"/>
          </a:xfrm>
          <a:prstGeom prst="rect">
            <a:avLst/>
          </a:prstGeom>
        </p:spPr>
      </p:pic>
      <p:sp>
        <p:nvSpPr>
          <p:cNvPr id="29" name="Rectangle 10"/>
          <p:cNvSpPr/>
          <p:nvPr/>
        </p:nvSpPr>
        <p:spPr>
          <a:xfrm>
            <a:off x="419464" y="3708463"/>
            <a:ext cx="1686780" cy="60701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/>
          </a:p>
          <a:p>
            <a:pPr algn="ctr"/>
            <a:endParaRPr lang="es-CO" dirty="0"/>
          </a:p>
          <a:p>
            <a:pPr algn="ctr"/>
            <a:endParaRPr lang="es-CO" dirty="0" smtClean="0"/>
          </a:p>
          <a:p>
            <a:pPr algn="ctr"/>
            <a:endParaRPr lang="es-CO" dirty="0"/>
          </a:p>
        </p:txBody>
      </p:sp>
      <p:sp>
        <p:nvSpPr>
          <p:cNvPr id="31" name="Rectangle 10"/>
          <p:cNvSpPr/>
          <p:nvPr/>
        </p:nvSpPr>
        <p:spPr>
          <a:xfrm>
            <a:off x="2120597" y="3738018"/>
            <a:ext cx="1686780" cy="60701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/>
          </a:p>
          <a:p>
            <a:pPr algn="ctr"/>
            <a:endParaRPr lang="es-CO" dirty="0"/>
          </a:p>
          <a:p>
            <a:pPr algn="ctr"/>
            <a:endParaRPr lang="es-CO" dirty="0" smtClean="0"/>
          </a:p>
          <a:p>
            <a:pPr algn="ctr"/>
            <a:endParaRPr lang="es-CO" dirty="0"/>
          </a:p>
        </p:txBody>
      </p:sp>
      <p:sp>
        <p:nvSpPr>
          <p:cNvPr id="32" name="Rectangle 10"/>
          <p:cNvSpPr/>
          <p:nvPr/>
        </p:nvSpPr>
        <p:spPr>
          <a:xfrm>
            <a:off x="3821730" y="3705801"/>
            <a:ext cx="1686780" cy="60701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/>
          </a:p>
          <a:p>
            <a:pPr algn="ctr"/>
            <a:endParaRPr lang="es-CO" dirty="0"/>
          </a:p>
          <a:p>
            <a:pPr algn="ctr"/>
            <a:endParaRPr lang="es-CO" dirty="0" smtClean="0"/>
          </a:p>
          <a:p>
            <a:pPr algn="ctr"/>
            <a:endParaRPr lang="es-CO" dirty="0"/>
          </a:p>
        </p:txBody>
      </p:sp>
      <p:sp>
        <p:nvSpPr>
          <p:cNvPr id="33" name="Rectangle 10"/>
          <p:cNvSpPr/>
          <p:nvPr/>
        </p:nvSpPr>
        <p:spPr>
          <a:xfrm>
            <a:off x="5516414" y="3715983"/>
            <a:ext cx="1686780" cy="60701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/>
          </a:p>
          <a:p>
            <a:pPr algn="ctr"/>
            <a:endParaRPr lang="es-CO" dirty="0"/>
          </a:p>
          <a:p>
            <a:pPr algn="ctr"/>
            <a:endParaRPr lang="es-CO" dirty="0" smtClean="0"/>
          </a:p>
          <a:p>
            <a:pPr algn="ctr"/>
            <a:endParaRPr lang="es-CO" dirty="0"/>
          </a:p>
        </p:txBody>
      </p:sp>
      <p:sp>
        <p:nvSpPr>
          <p:cNvPr id="35" name="TextBox 39"/>
          <p:cNvSpPr txBox="1"/>
          <p:nvPr/>
        </p:nvSpPr>
        <p:spPr>
          <a:xfrm>
            <a:off x="0" y="2369831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IL_G01_U05_L01_03_05_01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36" name="TextBox 39"/>
          <p:cNvSpPr txBox="1"/>
          <p:nvPr/>
        </p:nvSpPr>
        <p:spPr>
          <a:xfrm>
            <a:off x="-92730" y="4154330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IL_G01_U05_L01_03_05_02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1882311" y="3681879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IL_G01_U05_L01_03_05_03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798140" y="4138771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IL_G01_U05_L01_03_05_04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42" name="TextBox 39"/>
          <p:cNvSpPr txBox="1"/>
          <p:nvPr/>
        </p:nvSpPr>
        <p:spPr>
          <a:xfrm>
            <a:off x="5285029" y="3723475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IL_G01_U05_L01_03_05_05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2476231" y="1268784"/>
            <a:ext cx="4897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Arrastra el símbolo correspondiente a cada señal.</a:t>
            </a:r>
            <a:endParaRPr lang="es-CO" dirty="0"/>
          </a:p>
        </p:txBody>
      </p:sp>
      <p:sp>
        <p:nvSpPr>
          <p:cNvPr id="43" name="CuadroTexto 42"/>
          <p:cNvSpPr txBox="1"/>
          <p:nvPr/>
        </p:nvSpPr>
        <p:spPr>
          <a:xfrm>
            <a:off x="915048" y="875394"/>
            <a:ext cx="1829347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Las señales preventivas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28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84168"/>
              </p:ext>
            </p:extLst>
          </p:nvPr>
        </p:nvGraphicFramePr>
        <p:xfrm>
          <a:off x="73025" y="80963"/>
          <a:ext cx="8999538" cy="4802348"/>
        </p:xfrm>
        <a:graphic>
          <a:graphicData uri="http://schemas.openxmlformats.org/drawingml/2006/table">
            <a:tbl>
              <a:tblPr/>
              <a:tblGrid>
                <a:gridCol w="1501775"/>
                <a:gridCol w="4905412"/>
                <a:gridCol w="909601"/>
                <a:gridCol w="1682750"/>
              </a:tblGrid>
              <a:tr h="359705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endParaRPr lang="es-CO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_tradnl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돋움" pitchFamily="50" charset="-127"/>
                          <a:cs typeface="Arial" panose="020B0604020202020204" pitchFamily="34" charset="0"/>
                        </a:rPr>
                        <a:t>Actividad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돋움" pitchFamily="50" charset="-127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_tradnl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돋움" pitchFamily="50" charset="-127"/>
                          <a:cs typeface="Arial" panose="020B0604020202020204" pitchFamily="34" charset="0"/>
                        </a:rPr>
                        <a:t>Cantidad recursos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돋움" pitchFamily="50" charset="-127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_tradnl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돋움" pitchFamily="50" charset="-127"/>
                          <a:cs typeface="Arial" panose="020B0604020202020204" pitchFamily="34" charset="0"/>
                        </a:rPr>
                        <a:t>Descripción recursos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돋움" pitchFamily="50" charset="-127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8951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_tradnl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돋움" pitchFamily="50" charset="-127"/>
                          <a:cs typeface="Arial" panose="020B0604020202020204" pitchFamily="34" charset="0"/>
                        </a:rPr>
                        <a:t>Introducción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돋움" pitchFamily="50" charset="-127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Las señales informativas y preventivas</a:t>
                      </a:r>
                      <a:endParaRPr lang="es-CO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994" marR="89994" marT="46796" marB="467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O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Animación</a:t>
                      </a:r>
                      <a:endParaRPr lang="es-CO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51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_tradnl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돋움" pitchFamily="50" charset="-127"/>
                          <a:cs typeface="Arial" panose="020B0604020202020204" pitchFamily="34" charset="0"/>
                        </a:rPr>
                        <a:t>Objetivos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돋움" pitchFamily="50" charset="-127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 estudiante determina el significado de las señales a través de la observación.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 estudiante interpreta las señales informativas.</a:t>
                      </a:r>
                      <a:endParaRPr lang="es-CO" sz="1200" dirty="0" smtClean="0">
                        <a:ln w="0"/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 estudiante interpreta señales preventivas.</a:t>
                      </a:r>
                      <a:endParaRPr lang="es-CO" sz="1200" dirty="0" smtClean="0">
                        <a:ln w="0"/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s-CO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O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Recurso interactivo</a:t>
                      </a:r>
                      <a:endParaRPr lang="es-CO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518">
                <a:tc rowSpan="3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_tradnl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돋움" pitchFamily="50" charset="-127"/>
                          <a:cs typeface="Arial" panose="020B0604020202020204" pitchFamily="34" charset="0"/>
                        </a:rPr>
                        <a:t>Desarrollo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돋움" pitchFamily="50" charset="-127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Actividad 1:</a:t>
                      </a:r>
                      <a:r>
                        <a:rPr lang="es-CO" sz="135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Las señales informativas (S/K 1, 2, 3, 4)</a:t>
                      </a: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  <a:p>
                      <a:pPr algn="ctr"/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s-CO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Recursos</a:t>
                      </a:r>
                      <a:r>
                        <a:rPr lang="es-CO" sz="12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interactivos</a:t>
                      </a:r>
                    </a:p>
                    <a:p>
                      <a:r>
                        <a:rPr lang="es-CO" sz="12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Imágenes</a:t>
                      </a:r>
                      <a:endParaRPr lang="es-CO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51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Actividad 2: </a:t>
                      </a:r>
                      <a:r>
                        <a:rPr lang="es-CO" sz="135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Las señales preventivas (S/K 5, 6, 7, 8)</a:t>
                      </a:r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s-CO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/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/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s-CO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Animación</a:t>
                      </a:r>
                    </a:p>
                    <a:p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Recurso interactivo</a:t>
                      </a:r>
                    </a:p>
                    <a:p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Imágenes</a:t>
                      </a:r>
                      <a:endParaRPr lang="es-CO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51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Actividad 3 (Socialización):</a:t>
                      </a:r>
                      <a:r>
                        <a:rPr lang="es-CO" sz="12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Las señales. Juego de respuesta según el tipo de señal que se nombra.</a:t>
                      </a:r>
                      <a:endParaRPr lang="es-CO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/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s-CO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Recurso interactivo</a:t>
                      </a:r>
                    </a:p>
                    <a:p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Imágenes</a:t>
                      </a:r>
                      <a:endParaRPr lang="es-CO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5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_tradnl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돋움" pitchFamily="50" charset="-127"/>
                          <a:cs typeface="Arial" panose="020B0604020202020204" pitchFamily="34" charset="0"/>
                        </a:rPr>
                        <a:t>Resumen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돋움" pitchFamily="50" charset="-127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 expone </a:t>
                      </a:r>
                      <a:r>
                        <a:rPr lang="es-CO" sz="12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una señal informativa y una preventiva. Se aborda las definiciones y las estructuras.</a:t>
                      </a:r>
                      <a:endParaRPr lang="es-CO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/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O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Recurso interactivo</a:t>
                      </a:r>
                    </a:p>
                    <a:p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Imágenes.</a:t>
                      </a: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51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_tradnl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돋움" pitchFamily="50" charset="-127"/>
                          <a:cs typeface="Arial" panose="020B0604020202020204" pitchFamily="34" charset="0"/>
                        </a:rPr>
                        <a:t>Tarea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돋움" pitchFamily="50" charset="-127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Completar las señales informativas</a:t>
                      </a:r>
                      <a:r>
                        <a:rPr lang="es-CO" sz="12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 preventivas según un audio.</a:t>
                      </a:r>
                      <a:endParaRPr lang="es-CO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/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  <a:p>
                      <a:pPr algn="ctr"/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O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Recurso</a:t>
                      </a:r>
                      <a:r>
                        <a:rPr lang="es-CO" sz="12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interactivo</a:t>
                      </a:r>
                    </a:p>
                    <a:p>
                      <a:r>
                        <a:rPr lang="es-CO" sz="12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Imágenes</a:t>
                      </a:r>
                    </a:p>
                    <a:p>
                      <a:r>
                        <a:rPr lang="es-CO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Audio</a:t>
                      </a:r>
                      <a:endParaRPr lang="es-CO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518"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돋움" pitchFamily="50" charset="-127"/>
                          <a:cs typeface="Arial" panose="020B0604020202020204" pitchFamily="34" charset="0"/>
                        </a:rPr>
                        <a:t>Total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돋움" pitchFamily="50" charset="-127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돋움" pitchFamily="50" charset="-127"/>
                          <a:cs typeface="Arial" panose="020B0604020202020204" pitchFamily="34" charset="0"/>
                        </a:rPr>
                        <a:t>52</a:t>
                      </a: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돋움" pitchFamily="50" charset="-127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44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6" descr="Tatic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" y="597004"/>
            <a:ext cx="7289995" cy="4118750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Lenguaje	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2120597" y="180278"/>
            <a:ext cx="1906291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Interpretación de señales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442055" y="126035"/>
            <a:ext cx="1595309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L_G01_U05_L01_03_06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7344692" y="1315553"/>
            <a:ext cx="1692672" cy="4739759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Recurso interactivo</a:t>
            </a:r>
          </a:p>
          <a:p>
            <a:endParaRPr lang="es-CO" sz="1000" dirty="0" smtClean="0"/>
          </a:p>
          <a:p>
            <a:r>
              <a:rPr lang="es-CO" sz="1000" dirty="0">
                <a:solidFill>
                  <a:srgbClr val="FF0000"/>
                </a:solidFill>
              </a:rPr>
              <a:t>IL_G01_U05_L01_03_06_01</a:t>
            </a:r>
            <a:endParaRPr lang="es-CO" sz="1000" dirty="0" smtClean="0">
              <a:solidFill>
                <a:srgbClr val="FF0000"/>
              </a:solidFill>
            </a:endParaRPr>
          </a:p>
          <a:p>
            <a:r>
              <a:rPr lang="es-CO" sz="1000" dirty="0" smtClean="0"/>
              <a:t>Señal preventiva de descenso peligroso.</a:t>
            </a:r>
          </a:p>
          <a:p>
            <a:endParaRPr lang="es-CO" sz="1000" dirty="0"/>
          </a:p>
          <a:p>
            <a:r>
              <a:rPr lang="es-CO" sz="1000" dirty="0">
                <a:solidFill>
                  <a:srgbClr val="FF0000"/>
                </a:solidFill>
              </a:rPr>
              <a:t>IL_G01_U05_L01_03_06_02</a:t>
            </a:r>
            <a:endParaRPr lang="es-CO" sz="1000" dirty="0" smtClean="0"/>
          </a:p>
          <a:p>
            <a:r>
              <a:rPr lang="es-CO" sz="1000" dirty="0" smtClean="0"/>
              <a:t>Señal informativa de primeros auxilios.</a:t>
            </a:r>
            <a:endParaRPr lang="es-CO" sz="1000" dirty="0"/>
          </a:p>
          <a:p>
            <a:endParaRPr lang="es-CO" sz="1000" dirty="0" smtClean="0"/>
          </a:p>
          <a:p>
            <a:r>
              <a:rPr lang="es-CO" sz="1000" dirty="0">
                <a:solidFill>
                  <a:srgbClr val="FF0000"/>
                </a:solidFill>
              </a:rPr>
              <a:t>IL_G01_U05_L01_03_06_03</a:t>
            </a:r>
            <a:endParaRPr lang="es-CO" sz="1000" dirty="0"/>
          </a:p>
          <a:p>
            <a:r>
              <a:rPr lang="es-CO" sz="1000" dirty="0" smtClean="0"/>
              <a:t>Señal preventiva de curva peligrosa a la izquierda.</a:t>
            </a:r>
          </a:p>
          <a:p>
            <a:endParaRPr lang="es-CO" sz="1000" dirty="0" smtClean="0">
              <a:solidFill>
                <a:srgbClr val="FF0000"/>
              </a:solidFill>
            </a:endParaRPr>
          </a:p>
          <a:p>
            <a:r>
              <a:rPr lang="es-CO" sz="1000" dirty="0">
                <a:solidFill>
                  <a:srgbClr val="FF0000"/>
                </a:solidFill>
              </a:rPr>
              <a:t>IL_G01_U05_L01_03_06_04</a:t>
            </a:r>
            <a:endParaRPr lang="es-CO" sz="1000" dirty="0"/>
          </a:p>
          <a:p>
            <a:r>
              <a:rPr lang="es-CO" sz="1000" dirty="0" smtClean="0"/>
              <a:t>Señal informativa de restaurante.</a:t>
            </a:r>
          </a:p>
          <a:p>
            <a:endParaRPr lang="es-CO" sz="1000" dirty="0" smtClean="0">
              <a:solidFill>
                <a:srgbClr val="FF0000"/>
              </a:solidFill>
            </a:endParaRPr>
          </a:p>
          <a:p>
            <a:r>
              <a:rPr lang="es-CO" sz="1000" dirty="0">
                <a:solidFill>
                  <a:srgbClr val="FF0000"/>
                </a:solidFill>
              </a:rPr>
              <a:t>IL_G01_U05_L01_03_06_05</a:t>
            </a:r>
            <a:endParaRPr lang="es-CO" sz="1000" dirty="0"/>
          </a:p>
          <a:p>
            <a:r>
              <a:rPr lang="es-CO" sz="1000" dirty="0" smtClean="0"/>
              <a:t>Señal informativa de museo.</a:t>
            </a:r>
          </a:p>
          <a:p>
            <a:endParaRPr lang="es-CO" sz="1000" dirty="0" smtClean="0">
              <a:solidFill>
                <a:srgbClr val="FF0000"/>
              </a:solidFill>
            </a:endParaRPr>
          </a:p>
          <a:p>
            <a:r>
              <a:rPr lang="es-CO" sz="1000" dirty="0">
                <a:solidFill>
                  <a:srgbClr val="FF0000"/>
                </a:solidFill>
              </a:rPr>
              <a:t>IL_G01_U05_L01_03_06_06</a:t>
            </a:r>
            <a:endParaRPr lang="es-CO" sz="1000" dirty="0" smtClean="0">
              <a:solidFill>
                <a:srgbClr val="FF0000"/>
              </a:solidFill>
            </a:endParaRPr>
          </a:p>
          <a:p>
            <a:r>
              <a:rPr lang="es-CO" sz="1000" dirty="0" smtClean="0"/>
              <a:t>Señal preventiva de túnel.</a:t>
            </a:r>
            <a:endParaRPr lang="es-CO" sz="1000" dirty="0"/>
          </a:p>
          <a:p>
            <a:endParaRPr lang="es-CO" sz="1000" dirty="0" smtClean="0">
              <a:solidFill>
                <a:srgbClr val="FF0000"/>
              </a:solidFill>
            </a:endParaRPr>
          </a:p>
          <a:p>
            <a:r>
              <a:rPr lang="es-CO" sz="1000" dirty="0">
                <a:solidFill>
                  <a:srgbClr val="FF0000"/>
                </a:solidFill>
              </a:rPr>
              <a:t>IL_G01_U05_L01_03_06_07</a:t>
            </a:r>
            <a:endParaRPr lang="es-CO" sz="1000" dirty="0" smtClean="0">
              <a:solidFill>
                <a:srgbClr val="FF0000"/>
              </a:solidFill>
            </a:endParaRPr>
          </a:p>
          <a:p>
            <a:r>
              <a:rPr lang="es-CO" sz="1000" dirty="0" smtClean="0"/>
              <a:t>Señal informativa de taller.</a:t>
            </a:r>
            <a:endParaRPr lang="es-CO" sz="1000" dirty="0"/>
          </a:p>
          <a:p>
            <a:endParaRPr lang="es-CO" sz="1000" dirty="0" smtClean="0">
              <a:solidFill>
                <a:srgbClr val="FF0000"/>
              </a:solidFill>
            </a:endParaRPr>
          </a:p>
          <a:p>
            <a:r>
              <a:rPr lang="es-CO" sz="1000" dirty="0" smtClean="0">
                <a:solidFill>
                  <a:srgbClr val="FF0000"/>
                </a:solidFill>
              </a:rPr>
              <a:t>IL_G01_U05_L01_03_06_08</a:t>
            </a:r>
            <a:r>
              <a:rPr lang="es-CO" sz="1000" dirty="0" smtClean="0"/>
              <a:t>Señal preventiva de zona deportiva.</a:t>
            </a:r>
          </a:p>
        </p:txBody>
      </p:sp>
      <p:sp>
        <p:nvSpPr>
          <p:cNvPr id="37" name="CuadroTexto 36"/>
          <p:cNvSpPr txBox="1"/>
          <p:nvPr/>
        </p:nvSpPr>
        <p:spPr>
          <a:xfrm>
            <a:off x="1439334" y="4757638"/>
            <a:ext cx="885955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CuadroTexto 37"/>
          <p:cNvSpPr txBox="1"/>
          <p:nvPr/>
        </p:nvSpPr>
        <p:spPr>
          <a:xfrm>
            <a:off x="4631276" y="4757638"/>
            <a:ext cx="397866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1/1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Rectangle 10"/>
          <p:cNvSpPr/>
          <p:nvPr/>
        </p:nvSpPr>
        <p:spPr>
          <a:xfrm>
            <a:off x="189231" y="2097631"/>
            <a:ext cx="1690014" cy="1084321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/>
          </a:p>
          <a:p>
            <a:pPr algn="ctr"/>
            <a:endParaRPr lang="es-CO" dirty="0"/>
          </a:p>
          <a:p>
            <a:pPr algn="ctr"/>
            <a:r>
              <a:rPr lang="es-CO" sz="16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Descenso peligroso</a:t>
            </a:r>
            <a:endParaRPr lang="es-CO" sz="16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52" name="Rectangle 10"/>
          <p:cNvSpPr/>
          <p:nvPr/>
        </p:nvSpPr>
        <p:spPr>
          <a:xfrm>
            <a:off x="3701278" y="2097631"/>
            <a:ext cx="1808822" cy="1084321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/>
          </a:p>
          <a:p>
            <a:pPr algn="ctr"/>
            <a:endParaRPr lang="es-CO" dirty="0"/>
          </a:p>
          <a:p>
            <a:pPr algn="ctr"/>
            <a:r>
              <a:rPr lang="es-CO" sz="16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Curva peligrosa a la izquierda</a:t>
            </a:r>
            <a:endParaRPr lang="es-CO" sz="16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53" name="Rectangle 10"/>
          <p:cNvSpPr/>
          <p:nvPr/>
        </p:nvSpPr>
        <p:spPr>
          <a:xfrm>
            <a:off x="1916648" y="2097631"/>
            <a:ext cx="1688478" cy="1091608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/>
          </a:p>
          <a:p>
            <a:pPr algn="ctr"/>
            <a:endParaRPr lang="es-CO" dirty="0"/>
          </a:p>
          <a:p>
            <a:pPr algn="ctr"/>
            <a:r>
              <a:rPr lang="es-CO" sz="16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Primeros auxilios</a:t>
            </a:r>
            <a:endParaRPr lang="es-CO" sz="16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54" name="Rectangle 10"/>
          <p:cNvSpPr/>
          <p:nvPr/>
        </p:nvSpPr>
        <p:spPr>
          <a:xfrm>
            <a:off x="181677" y="3367153"/>
            <a:ext cx="1621723" cy="99033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/>
          </a:p>
          <a:p>
            <a:pPr algn="ctr"/>
            <a:endParaRPr lang="es-CO" dirty="0"/>
          </a:p>
          <a:p>
            <a:pPr algn="ctr"/>
            <a:endParaRPr lang="es-CO" dirty="0" smtClean="0"/>
          </a:p>
          <a:p>
            <a:pPr algn="ctr"/>
            <a:r>
              <a:rPr lang="es-CO" sz="16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Museo</a:t>
            </a:r>
            <a:endParaRPr lang="es-CO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55" name="Rectangle 10"/>
          <p:cNvSpPr/>
          <p:nvPr/>
        </p:nvSpPr>
        <p:spPr>
          <a:xfrm>
            <a:off x="5566680" y="2158770"/>
            <a:ext cx="1637835" cy="105304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/>
          </a:p>
          <a:p>
            <a:pPr algn="ctr"/>
            <a:endParaRPr lang="es-CO" dirty="0"/>
          </a:p>
          <a:p>
            <a:pPr algn="ctr"/>
            <a:r>
              <a:rPr lang="es-CO" sz="16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Restaurante</a:t>
            </a:r>
            <a:endParaRPr lang="es-CO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57" name="Rectangle 10"/>
          <p:cNvSpPr/>
          <p:nvPr/>
        </p:nvSpPr>
        <p:spPr>
          <a:xfrm>
            <a:off x="1920350" y="3342624"/>
            <a:ext cx="1628567" cy="1006027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/>
          </a:p>
          <a:p>
            <a:pPr algn="ctr"/>
            <a:endParaRPr lang="es-CO" dirty="0"/>
          </a:p>
          <a:p>
            <a:pPr algn="ctr"/>
            <a:endParaRPr lang="es-CO" dirty="0" smtClean="0"/>
          </a:p>
          <a:p>
            <a:pPr algn="ctr"/>
            <a:r>
              <a:rPr lang="es-CO" sz="16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Túnel</a:t>
            </a:r>
            <a:endParaRPr lang="es-CO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58" name="Rectangle 10"/>
          <p:cNvSpPr/>
          <p:nvPr/>
        </p:nvSpPr>
        <p:spPr>
          <a:xfrm>
            <a:off x="3701277" y="3328538"/>
            <a:ext cx="1654381" cy="96751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/>
          </a:p>
          <a:p>
            <a:pPr algn="ctr"/>
            <a:endParaRPr lang="es-CO" dirty="0"/>
          </a:p>
          <a:p>
            <a:pPr algn="ctr"/>
            <a:endParaRPr lang="es-CO" dirty="0" smtClean="0"/>
          </a:p>
          <a:p>
            <a:pPr algn="ctr"/>
            <a:r>
              <a:rPr lang="es-CO" sz="16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Taller</a:t>
            </a:r>
            <a:endParaRPr lang="es-CO" sz="16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050" name="Picture 2" descr="señales de transito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829" b="21305" l="5875" r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41" t="15704" r="84746" b="78586"/>
          <a:stretch/>
        </p:blipFill>
        <p:spPr bwMode="auto">
          <a:xfrm>
            <a:off x="4417345" y="2097632"/>
            <a:ext cx="596306" cy="59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señales de transito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761" b="48387" l="28375" r="37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51" t="42759" r="62019" b="51077"/>
          <a:stretch/>
        </p:blipFill>
        <p:spPr bwMode="auto">
          <a:xfrm>
            <a:off x="786714" y="2097631"/>
            <a:ext cx="715105" cy="754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señales de transito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74" t="51259" r="28420" b="42448"/>
          <a:stretch/>
        </p:blipFill>
        <p:spPr bwMode="auto">
          <a:xfrm>
            <a:off x="2407338" y="3352964"/>
            <a:ext cx="753306" cy="839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Rectangle 10"/>
          <p:cNvSpPr/>
          <p:nvPr/>
        </p:nvSpPr>
        <p:spPr>
          <a:xfrm>
            <a:off x="5510100" y="3338580"/>
            <a:ext cx="1683815" cy="114280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/>
          </a:p>
          <a:p>
            <a:pPr algn="ctr"/>
            <a:endParaRPr lang="es-CO" dirty="0"/>
          </a:p>
          <a:p>
            <a:pPr algn="ctr"/>
            <a:r>
              <a:rPr lang="es-CO" sz="16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Zona deportiva</a:t>
            </a:r>
            <a:endParaRPr lang="es-CO" sz="16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7" name="Picture 27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4359" b="40210" l="52125" r="60375">
                        <a14:foregroundMark x1="56625" y1="35634" x2="54500" y2="37809"/>
                        <a14:foregroundMark x1="54875" y1="35334" x2="54875" y2="35334"/>
                        <a14:foregroundMark x1="57250" y1="35634" x2="57250" y2="35634"/>
                        <a14:foregroundMark x1="56500" y1="36834" x2="56500" y2="36834"/>
                        <a14:foregroundMark x1="57250" y1="37284" x2="57250" y2="37284"/>
                        <a14:foregroundMark x1="54500" y1="35784" x2="54500" y2="35784"/>
                      </a14:backgroundRemoval>
                    </a14:imgEffect>
                  </a14:imgLayer>
                </a14:imgProps>
              </a:ext>
            </a:extLst>
          </a:blip>
          <a:srcRect l="51677" t="34372" r="40948" b="60579"/>
          <a:stretch/>
        </p:blipFill>
        <p:spPr>
          <a:xfrm>
            <a:off x="2578589" y="2142331"/>
            <a:ext cx="522577" cy="596052"/>
          </a:xfrm>
          <a:prstGeom prst="rect">
            <a:avLst/>
          </a:prstGeom>
        </p:spPr>
      </p:pic>
      <p:pic>
        <p:nvPicPr>
          <p:cNvPr id="48" name="Picture 37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2986" b="48537" l="18500" r="25250">
                        <a14:foregroundMark x1="21750" y1="44561" x2="21750" y2="44561"/>
                        <a14:foregroundMark x1="20750" y1="44411" x2="20375" y2="46887"/>
                        <a14:foregroundMark x1="21625" y1="47712" x2="21625" y2="47712"/>
                        <a14:foregroundMark x1="21750" y1="46362" x2="21750" y2="46362"/>
                        <a14:foregroundMark x1="23125" y1="44036" x2="22375" y2="45311"/>
                        <a14:foregroundMark x1="21375" y1="45386" x2="21375" y2="45386"/>
                        <a14:foregroundMark x1="22625" y1="47637" x2="22625" y2="47637"/>
                        <a14:foregroundMark x1="20750" y1="47712" x2="20750" y2="47712"/>
                        <a14:foregroundMark x1="19875" y1="47637" x2="19875" y2="47637"/>
                      </a14:backgroundRemoval>
                    </a14:imgEffect>
                  </a14:imgLayer>
                </a14:imgProps>
              </a:ext>
            </a:extLst>
          </a:blip>
          <a:srcRect l="18280" t="42821" r="74488" b="51392"/>
          <a:stretch/>
        </p:blipFill>
        <p:spPr>
          <a:xfrm>
            <a:off x="4304719" y="3414172"/>
            <a:ext cx="551496" cy="735295"/>
          </a:xfrm>
          <a:prstGeom prst="rect">
            <a:avLst/>
          </a:prstGeom>
        </p:spPr>
      </p:pic>
      <p:pic>
        <p:nvPicPr>
          <p:cNvPr id="49" name="Picture 18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359" b="39685" l="74875" r="83125"/>
                    </a14:imgEffect>
                  </a14:imgLayer>
                </a14:imgProps>
              </a:ext>
            </a:extLst>
          </a:blip>
          <a:srcRect l="75174" t="34351" r="18313" b="60484"/>
          <a:stretch/>
        </p:blipFill>
        <p:spPr>
          <a:xfrm>
            <a:off x="6152341" y="2199889"/>
            <a:ext cx="452062" cy="597450"/>
          </a:xfrm>
          <a:prstGeom prst="rect">
            <a:avLst/>
          </a:prstGeom>
        </p:spPr>
      </p:pic>
      <p:pic>
        <p:nvPicPr>
          <p:cNvPr id="50" name="Picture 20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1988" b="57839" l="85375" r="98500">
                        <a14:foregroundMark x1="92000" y1="54614" x2="92000" y2="54614"/>
                        <a14:foregroundMark x1="90000" y1="53938" x2="90000" y2="54614"/>
                        <a14:foregroundMark x1="88500" y1="53863" x2="88500" y2="57164"/>
                        <a14:foregroundMark x1="88625" y1="53263" x2="92000" y2="56114"/>
                        <a14:foregroundMark x1="91250" y1="52963" x2="89875" y2="56639"/>
                        <a14:foregroundMark x1="91375" y1="53188" x2="91750" y2="56114"/>
                        <a14:foregroundMark x1="91250" y1="55064" x2="91250" y2="55064"/>
                        <a14:foregroundMark x1="92125" y1="53413" x2="92125" y2="53413"/>
                      </a14:backgroundRemoval>
                    </a14:imgEffect>
                  </a14:imgLayer>
                </a14:imgProps>
              </a:ext>
            </a:extLst>
          </a:blip>
          <a:srcRect l="85696" t="51920" r="5232" b="42278"/>
          <a:stretch/>
        </p:blipFill>
        <p:spPr>
          <a:xfrm>
            <a:off x="732352" y="3530891"/>
            <a:ext cx="590731" cy="629492"/>
          </a:xfrm>
          <a:prstGeom prst="rect">
            <a:avLst/>
          </a:prstGeom>
        </p:spPr>
      </p:pic>
      <p:pic>
        <p:nvPicPr>
          <p:cNvPr id="2056" name="Picture 8" descr="señales de transito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9865" b="65341" l="85375" r="94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093" t="59887" r="5285" b="34208"/>
          <a:stretch/>
        </p:blipFill>
        <p:spPr bwMode="auto">
          <a:xfrm>
            <a:off x="6015751" y="3372467"/>
            <a:ext cx="725243" cy="74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CuadroTexto 19"/>
          <p:cNvSpPr txBox="1"/>
          <p:nvPr/>
        </p:nvSpPr>
        <p:spPr>
          <a:xfrm>
            <a:off x="66504" y="1315029"/>
            <a:ext cx="7375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 smtClean="0">
                <a:latin typeface="Century Gothic" panose="020B0502020202020204" pitchFamily="34" charset="0"/>
              </a:rPr>
              <a:t>Una persona se encarga de decir una señal al azar. Si esa persona menciona una </a:t>
            </a:r>
            <a:r>
              <a:rPr lang="es-CO" sz="1600" b="1" dirty="0" smtClean="0">
                <a:latin typeface="Century Gothic" panose="020B0502020202020204" pitchFamily="34" charset="0"/>
              </a:rPr>
              <a:t>señal informativa</a:t>
            </a:r>
            <a:r>
              <a:rPr lang="es-CO" sz="1600" dirty="0" smtClean="0">
                <a:latin typeface="Century Gothic" panose="020B0502020202020204" pitchFamily="34" charset="0"/>
              </a:rPr>
              <a:t>, todos levantan la mano derecha. Si menciona una </a:t>
            </a:r>
            <a:r>
              <a:rPr lang="es-CO" sz="1600" b="1" dirty="0" smtClean="0">
                <a:latin typeface="Century Gothic" panose="020B0502020202020204" pitchFamily="34" charset="0"/>
              </a:rPr>
              <a:t>señal preventiva</a:t>
            </a:r>
            <a:r>
              <a:rPr lang="es-CO" sz="1600" dirty="0" smtClean="0">
                <a:latin typeface="Century Gothic" panose="020B0502020202020204" pitchFamily="34" charset="0"/>
              </a:rPr>
              <a:t>, todos levantan las dos manos.</a:t>
            </a:r>
            <a:endParaRPr lang="es-CO" sz="1600" dirty="0">
              <a:latin typeface="Century Gothic" panose="020B0502020202020204" pitchFamily="34" charset="0"/>
            </a:endParaRPr>
          </a:p>
        </p:txBody>
      </p:sp>
      <p:sp>
        <p:nvSpPr>
          <p:cNvPr id="61" name="TextBox 42"/>
          <p:cNvSpPr txBox="1"/>
          <p:nvPr/>
        </p:nvSpPr>
        <p:spPr>
          <a:xfrm>
            <a:off x="-666059" y="2563645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IL_G01_U05_L01_03_06_01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68" name="TextBox 42"/>
          <p:cNvSpPr txBox="1"/>
          <p:nvPr/>
        </p:nvSpPr>
        <p:spPr>
          <a:xfrm>
            <a:off x="1865719" y="2142982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IL_G01_U05_L01_03_06_02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69" name="TextBox 42"/>
          <p:cNvSpPr txBox="1"/>
          <p:nvPr/>
        </p:nvSpPr>
        <p:spPr>
          <a:xfrm>
            <a:off x="3558218" y="2542676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IL_G01_U05_L01_03_06_03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70" name="TextBox 42"/>
          <p:cNvSpPr txBox="1"/>
          <p:nvPr/>
        </p:nvSpPr>
        <p:spPr>
          <a:xfrm>
            <a:off x="5352012" y="2235368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IL_G01_U05_L01_03_06_04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71" name="TextBox 42"/>
          <p:cNvSpPr txBox="1"/>
          <p:nvPr/>
        </p:nvSpPr>
        <p:spPr>
          <a:xfrm>
            <a:off x="-397753" y="3489007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IL_G01_U05_L01_03_06_05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72" name="TextBox 42"/>
          <p:cNvSpPr txBox="1"/>
          <p:nvPr/>
        </p:nvSpPr>
        <p:spPr>
          <a:xfrm>
            <a:off x="1647492" y="3754714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IL_G01_U05_L01_03_06_06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73" name="TextBox 42"/>
          <p:cNvSpPr txBox="1"/>
          <p:nvPr/>
        </p:nvSpPr>
        <p:spPr>
          <a:xfrm>
            <a:off x="3443757" y="3321955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IL_G01_U05_L01_03_06_07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74" name="TextBox 42"/>
          <p:cNvSpPr txBox="1"/>
          <p:nvPr/>
        </p:nvSpPr>
        <p:spPr>
          <a:xfrm>
            <a:off x="5393061" y="3812262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IL_G01_U05_L01_03_06_08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75" name="CuadroTexto 74"/>
          <p:cNvSpPr txBox="1"/>
          <p:nvPr/>
        </p:nvSpPr>
        <p:spPr>
          <a:xfrm>
            <a:off x="786714" y="627295"/>
            <a:ext cx="1592937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Socialización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CuadroTexto 14"/>
          <p:cNvSpPr txBox="1"/>
          <p:nvPr/>
        </p:nvSpPr>
        <p:spPr>
          <a:xfrm>
            <a:off x="447155" y="1001131"/>
            <a:ext cx="2426755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Desarrollo</a:t>
            </a:r>
            <a:r>
              <a:rPr lang="es-CO" dirty="0" smtClean="0">
                <a:sym typeface="Wingdings 3" panose="05040102010807070707" pitchFamily="18" charset="2"/>
              </a:rPr>
              <a:t></a:t>
            </a:r>
            <a:r>
              <a:rPr lang="es-CO" dirty="0" smtClean="0"/>
              <a:t> </a:t>
            </a:r>
            <a:r>
              <a:rPr lang="es-CO" dirty="0"/>
              <a:t>Actividad </a:t>
            </a:r>
            <a:r>
              <a:rPr lang="es-CO" dirty="0" smtClean="0"/>
              <a:t>3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59104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480" y="556270"/>
            <a:ext cx="7332134" cy="4149717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Lenguaje	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938866" y="80029"/>
            <a:ext cx="1915909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Interpretación de señales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525595" y="64641"/>
            <a:ext cx="1576072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L_G01_U05_L01_04_01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439334" y="4757638"/>
            <a:ext cx="840295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Resumen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631276" y="4757638"/>
            <a:ext cx="398592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2/2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uadroTexto 14"/>
          <p:cNvSpPr txBox="1"/>
          <p:nvPr/>
        </p:nvSpPr>
        <p:spPr>
          <a:xfrm>
            <a:off x="789178" y="675503"/>
            <a:ext cx="1054263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Resumen</a:t>
            </a:r>
            <a:endParaRPr lang="es-CO" dirty="0"/>
          </a:p>
        </p:txBody>
      </p:sp>
      <p:sp>
        <p:nvSpPr>
          <p:cNvPr id="27" name="CuadroTexto 26"/>
          <p:cNvSpPr txBox="1"/>
          <p:nvPr/>
        </p:nvSpPr>
        <p:spPr>
          <a:xfrm>
            <a:off x="161765" y="1454572"/>
            <a:ext cx="69474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 smtClean="0">
                <a:latin typeface="Century Gothic" panose="020B0502020202020204" pitchFamily="34" charset="0"/>
              </a:rPr>
              <a:t>Observa la estructura de una </a:t>
            </a:r>
            <a:r>
              <a:rPr lang="es-CO" sz="1600" b="1" dirty="0" smtClean="0">
                <a:latin typeface="Century Gothic" panose="020B0502020202020204" pitchFamily="34" charset="0"/>
              </a:rPr>
              <a:t>señal informativa</a:t>
            </a:r>
            <a:r>
              <a:rPr lang="es-CO" sz="1600" dirty="0" smtClean="0">
                <a:latin typeface="Century Gothic" panose="020B0502020202020204" pitchFamily="34" charset="0"/>
              </a:rPr>
              <a:t>. Recuerda que estas señales avisan la presencia de un lugar de interés público o un sitio que ofrece un servicio. </a:t>
            </a:r>
            <a:endParaRPr lang="es-CO" sz="1600" b="1" dirty="0">
              <a:latin typeface="Century Gothic" panose="020B0502020202020204" pitchFamily="34" charset="0"/>
            </a:endParaRPr>
          </a:p>
        </p:txBody>
      </p:sp>
      <p:sp>
        <p:nvSpPr>
          <p:cNvPr id="17" name="Rectángulo 16"/>
          <p:cNvSpPr/>
          <p:nvPr/>
        </p:nvSpPr>
        <p:spPr>
          <a:xfrm>
            <a:off x="4461691" y="2104013"/>
            <a:ext cx="2186245" cy="68801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Tienen forma de </a:t>
            </a:r>
            <a:r>
              <a:rPr lang="es-CO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rectángulo</a:t>
            </a:r>
            <a:r>
              <a:rPr lang="es-CO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  <a:endParaRPr lang="es-CO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22" name="Conector recto 21"/>
          <p:cNvCxnSpPr/>
          <p:nvPr/>
        </p:nvCxnSpPr>
        <p:spPr>
          <a:xfrm flipV="1">
            <a:off x="1907261" y="2483733"/>
            <a:ext cx="1776699" cy="9620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Conector recto 33"/>
          <p:cNvCxnSpPr/>
          <p:nvPr/>
        </p:nvCxnSpPr>
        <p:spPr>
          <a:xfrm flipV="1">
            <a:off x="1928158" y="3170871"/>
            <a:ext cx="2120936" cy="2787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Conector recto 36"/>
          <p:cNvCxnSpPr/>
          <p:nvPr/>
        </p:nvCxnSpPr>
        <p:spPr>
          <a:xfrm>
            <a:off x="1907261" y="3464520"/>
            <a:ext cx="969539" cy="43359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Rectángulo redondeado 43"/>
          <p:cNvSpPr/>
          <p:nvPr/>
        </p:nvSpPr>
        <p:spPr>
          <a:xfrm rot="5400000">
            <a:off x="3843428" y="2243719"/>
            <a:ext cx="579095" cy="45070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6" name="Rectángulo 45"/>
          <p:cNvSpPr/>
          <p:nvPr/>
        </p:nvSpPr>
        <p:spPr>
          <a:xfrm>
            <a:off x="272628" y="2530976"/>
            <a:ext cx="1641635" cy="19692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  <a:p>
            <a:pPr algn="ctr"/>
            <a:r>
              <a:rPr lang="es-CO" sz="16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Restaurante</a:t>
            </a:r>
            <a:endParaRPr lang="es-CO" sz="16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47" name="Rectángulo 46"/>
          <p:cNvSpPr/>
          <p:nvPr/>
        </p:nvSpPr>
        <p:spPr>
          <a:xfrm>
            <a:off x="3711750" y="2097943"/>
            <a:ext cx="749941" cy="7025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54" name="Rectángulo 53"/>
          <p:cNvSpPr/>
          <p:nvPr/>
        </p:nvSpPr>
        <p:spPr>
          <a:xfrm>
            <a:off x="4049094" y="2907110"/>
            <a:ext cx="2748546" cy="4835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El fondo es </a:t>
            </a:r>
            <a:r>
              <a:rPr lang="es-CO" b="1" dirty="0" smtClean="0">
                <a:ln>
                  <a:solidFill>
                    <a:schemeClr val="tx2"/>
                  </a:solidFill>
                </a:ln>
                <a:solidFill>
                  <a:srgbClr val="0070C0"/>
                </a:solidFill>
                <a:latin typeface="Century Gothic" panose="020B0502020202020204" pitchFamily="34" charset="0"/>
              </a:rPr>
              <a:t>azul</a:t>
            </a:r>
            <a:r>
              <a:rPr lang="es-CO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  <a:endParaRPr lang="es-CO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55" name="Rectángulo 54"/>
          <p:cNvSpPr/>
          <p:nvPr/>
        </p:nvSpPr>
        <p:spPr>
          <a:xfrm>
            <a:off x="3495996" y="3474527"/>
            <a:ext cx="3793658" cy="102572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Unas tienen un símbolo de color </a:t>
            </a:r>
            <a:r>
              <a:rPr lang="es-CO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negro</a:t>
            </a:r>
            <a:r>
              <a:rPr lang="es-CO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y otras de color </a:t>
            </a:r>
            <a:r>
              <a:rPr lang="es-CO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blanco</a:t>
            </a:r>
            <a:r>
              <a:rPr lang="es-CO" dirty="0" smtClean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.</a:t>
            </a:r>
            <a:r>
              <a:rPr lang="es-CO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s-CO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El símbolo está relacionado con el lugar que se señaliza.</a:t>
            </a:r>
            <a:endParaRPr lang="es-CO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56" name="Rectángulo 55"/>
          <p:cNvSpPr/>
          <p:nvPr/>
        </p:nvSpPr>
        <p:spPr>
          <a:xfrm>
            <a:off x="2908542" y="3484271"/>
            <a:ext cx="555712" cy="10248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28" name="Picture 1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359" b="39685" l="74875" r="83125"/>
                    </a14:imgEffect>
                  </a14:imgLayer>
                </a14:imgProps>
              </a:ext>
            </a:extLst>
          </a:blip>
          <a:srcRect l="75174" t="34351" r="18313" b="60484"/>
          <a:stretch/>
        </p:blipFill>
        <p:spPr>
          <a:xfrm>
            <a:off x="728644" y="2717068"/>
            <a:ext cx="729601" cy="964248"/>
          </a:xfrm>
          <a:prstGeom prst="rect">
            <a:avLst/>
          </a:prstGeom>
        </p:spPr>
      </p:pic>
      <p:pic>
        <p:nvPicPr>
          <p:cNvPr id="29" name="Picture 18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959" b="38335" l="74875" r="81250">
                        <a14:foregroundMark x1="79000" y1="35859" x2="79000" y2="35859"/>
                        <a14:foregroundMark x1="79375" y1="37059" x2="79375" y2="37059"/>
                        <a14:foregroundMark x1="79125" y1="37584" x2="79125" y2="37584"/>
                        <a14:backgroundMark x1="76750" y1="36084" x2="76750" y2="36084"/>
                        <a14:backgroundMark x1="78625" y1="36684" x2="78625" y2="36684"/>
                        <a14:backgroundMark x1="80125" y1="36159" x2="79875" y2="37059"/>
                        <a14:backgroundMark x1="76875" y1="37209" x2="76875" y2="37209"/>
                      </a14:backgroundRemoval>
                    </a14:imgEffect>
                  </a14:imgLayer>
                </a14:imgProps>
              </a:ext>
            </a:extLst>
          </a:blip>
          <a:srcRect l="76475" t="34414" r="19569" b="61630"/>
          <a:stretch/>
        </p:blipFill>
        <p:spPr>
          <a:xfrm>
            <a:off x="2936146" y="3506598"/>
            <a:ext cx="444617" cy="889234"/>
          </a:xfrm>
          <a:prstGeom prst="rect">
            <a:avLst/>
          </a:prstGeom>
        </p:spPr>
      </p:pic>
      <p:sp>
        <p:nvSpPr>
          <p:cNvPr id="30" name="CuadroTexto 14"/>
          <p:cNvSpPr txBox="1"/>
          <p:nvPr/>
        </p:nvSpPr>
        <p:spPr>
          <a:xfrm>
            <a:off x="445171" y="1122648"/>
            <a:ext cx="1226618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Actividad 1</a:t>
            </a:r>
            <a:endParaRPr lang="es-CO" dirty="0"/>
          </a:p>
        </p:txBody>
      </p:sp>
      <p:sp>
        <p:nvSpPr>
          <p:cNvPr id="6" name="CuadroTexto 5"/>
          <p:cNvSpPr txBox="1"/>
          <p:nvPr/>
        </p:nvSpPr>
        <p:spPr>
          <a:xfrm>
            <a:off x="7289654" y="1339766"/>
            <a:ext cx="2023189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Recurso interactivo</a:t>
            </a:r>
          </a:p>
          <a:p>
            <a:endParaRPr lang="es-CO" sz="1400" dirty="0"/>
          </a:p>
          <a:p>
            <a:endParaRPr lang="es-CO" sz="1400" dirty="0" smtClean="0"/>
          </a:p>
          <a:p>
            <a:endParaRPr lang="es-CO" sz="1400" dirty="0"/>
          </a:p>
          <a:p>
            <a:r>
              <a:rPr lang="es-CO" sz="1200" dirty="0">
                <a:solidFill>
                  <a:srgbClr val="FF0000"/>
                </a:solidFill>
              </a:rPr>
              <a:t>IL_G01_U05_L01_03_04_01 </a:t>
            </a:r>
            <a:r>
              <a:rPr lang="es-CO" sz="1200" dirty="0" smtClean="0"/>
              <a:t>Señal informativa de restaurante</a:t>
            </a:r>
            <a:endParaRPr lang="es-CO" sz="1200" dirty="0"/>
          </a:p>
          <a:p>
            <a:endParaRPr lang="es-CO" sz="1200" dirty="0" smtClean="0"/>
          </a:p>
          <a:p>
            <a:endParaRPr lang="es-CO" sz="1200" dirty="0"/>
          </a:p>
          <a:p>
            <a:r>
              <a:rPr lang="es-CO" sz="1200" dirty="0">
                <a:solidFill>
                  <a:srgbClr val="FF0000"/>
                </a:solidFill>
              </a:rPr>
              <a:t>IL_G01_U05_L01_03_04_02</a:t>
            </a:r>
          </a:p>
          <a:p>
            <a:r>
              <a:rPr lang="es-CO" sz="1200" dirty="0" smtClean="0"/>
              <a:t>Cubiertos de la señal informativa de restaurante.</a:t>
            </a:r>
            <a:endParaRPr lang="es-CO" sz="1200" dirty="0"/>
          </a:p>
        </p:txBody>
      </p:sp>
      <p:sp>
        <p:nvSpPr>
          <p:cNvPr id="31" name="TextBox 42"/>
          <p:cNvSpPr txBox="1"/>
          <p:nvPr/>
        </p:nvSpPr>
        <p:spPr>
          <a:xfrm>
            <a:off x="74844" y="3354551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IL_G01_U05_L01_03_04_01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32" name="TextBox 42"/>
          <p:cNvSpPr txBox="1"/>
          <p:nvPr/>
        </p:nvSpPr>
        <p:spPr>
          <a:xfrm>
            <a:off x="1652929" y="3866521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IL_G01_U05_L01_03_04_02</a:t>
            </a:r>
            <a:endParaRPr lang="es-CO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15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Imagen 6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3" y="596810"/>
            <a:ext cx="7298282" cy="4098532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Lenguaje	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938866" y="80029"/>
            <a:ext cx="1915909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Interpretación de señales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525595" y="64641"/>
            <a:ext cx="1576072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L_G01_U05_L01_04_01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439334" y="4757638"/>
            <a:ext cx="840295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Resumen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631276" y="4757638"/>
            <a:ext cx="398592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2/2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uadroTexto 14"/>
          <p:cNvSpPr txBox="1"/>
          <p:nvPr/>
        </p:nvSpPr>
        <p:spPr>
          <a:xfrm>
            <a:off x="789178" y="675503"/>
            <a:ext cx="1054263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Resumen</a:t>
            </a:r>
            <a:endParaRPr lang="es-CO" dirty="0"/>
          </a:p>
        </p:txBody>
      </p:sp>
      <p:sp>
        <p:nvSpPr>
          <p:cNvPr id="15" name="CuadroTexto 14"/>
          <p:cNvSpPr txBox="1"/>
          <p:nvPr/>
        </p:nvSpPr>
        <p:spPr>
          <a:xfrm>
            <a:off x="161765" y="1095108"/>
            <a:ext cx="1996549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 smtClean="0"/>
              <a:t>Actividad 1</a:t>
            </a:r>
            <a:endParaRPr lang="es-CO" dirty="0"/>
          </a:p>
        </p:txBody>
      </p:sp>
      <p:sp>
        <p:nvSpPr>
          <p:cNvPr id="27" name="CuadroTexto 26"/>
          <p:cNvSpPr txBox="1"/>
          <p:nvPr/>
        </p:nvSpPr>
        <p:spPr>
          <a:xfrm>
            <a:off x="219800" y="1430117"/>
            <a:ext cx="69474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 smtClean="0">
                <a:latin typeface="Century Gothic" panose="020B0502020202020204" pitchFamily="34" charset="0"/>
              </a:rPr>
              <a:t>Observa la estructura de una </a:t>
            </a:r>
            <a:r>
              <a:rPr lang="es-CO" sz="1600" b="1" dirty="0" smtClean="0">
                <a:latin typeface="Century Gothic" panose="020B0502020202020204" pitchFamily="34" charset="0"/>
              </a:rPr>
              <a:t>señal preventiva</a:t>
            </a:r>
            <a:r>
              <a:rPr lang="es-CO" sz="1600" dirty="0" smtClean="0">
                <a:latin typeface="Century Gothic" panose="020B0502020202020204" pitchFamily="34" charset="0"/>
              </a:rPr>
              <a:t>. Recuerda que estas señales avisan que se debe tener precaución al transitar por determinado lugar. </a:t>
            </a:r>
            <a:endParaRPr lang="es-CO" sz="1600" b="1" dirty="0">
              <a:latin typeface="Century Gothic" panose="020B0502020202020204" pitchFamily="34" charset="0"/>
            </a:endParaRPr>
          </a:p>
        </p:txBody>
      </p:sp>
      <p:sp>
        <p:nvSpPr>
          <p:cNvPr id="17" name="Rectángulo 16"/>
          <p:cNvSpPr/>
          <p:nvPr/>
        </p:nvSpPr>
        <p:spPr>
          <a:xfrm>
            <a:off x="4461691" y="2104013"/>
            <a:ext cx="2186245" cy="68801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Tienen forma de </a:t>
            </a:r>
            <a:r>
              <a:rPr lang="es-CO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rombo</a:t>
            </a:r>
            <a:r>
              <a:rPr lang="es-CO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  <a:endParaRPr lang="es-CO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6" name="Picture 2" descr="señales de transito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829" b="21305" l="5875" r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41" t="15704" r="84746" b="78586"/>
          <a:stretch/>
        </p:blipFill>
        <p:spPr bwMode="auto">
          <a:xfrm>
            <a:off x="580111" y="2690801"/>
            <a:ext cx="1138013" cy="1138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Conector recto 21"/>
          <p:cNvCxnSpPr/>
          <p:nvPr/>
        </p:nvCxnSpPr>
        <p:spPr>
          <a:xfrm flipV="1">
            <a:off x="1907261" y="2483733"/>
            <a:ext cx="1776699" cy="9620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Conector recto 33"/>
          <p:cNvCxnSpPr/>
          <p:nvPr/>
        </p:nvCxnSpPr>
        <p:spPr>
          <a:xfrm flipV="1">
            <a:off x="1928158" y="3170871"/>
            <a:ext cx="2120936" cy="2787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Conector recto 36"/>
          <p:cNvCxnSpPr/>
          <p:nvPr/>
        </p:nvCxnSpPr>
        <p:spPr>
          <a:xfrm>
            <a:off x="1907261" y="3464520"/>
            <a:ext cx="969539" cy="43359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1" name="Picture 2" descr="señales de transito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329" b="20480" l="7375" r="12250">
                        <a14:foregroundMark x1="8500" y1="18230" x2="10375" y2="180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41" t="15704" r="84746" b="78586"/>
          <a:stretch/>
        </p:blipFill>
        <p:spPr bwMode="auto">
          <a:xfrm>
            <a:off x="3021568" y="3569653"/>
            <a:ext cx="714165" cy="714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Rectángulo redondeado 43"/>
          <p:cNvSpPr/>
          <p:nvPr/>
        </p:nvSpPr>
        <p:spPr>
          <a:xfrm rot="2703335">
            <a:off x="3902512" y="2188952"/>
            <a:ext cx="456275" cy="480031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6" name="Rectángulo 45"/>
          <p:cNvSpPr/>
          <p:nvPr/>
        </p:nvSpPr>
        <p:spPr>
          <a:xfrm>
            <a:off x="270688" y="2465021"/>
            <a:ext cx="1641635" cy="19692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  <a:p>
            <a:pPr algn="ctr"/>
            <a:r>
              <a:rPr lang="es-CO" sz="16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Giro peligroso a la izquierda</a:t>
            </a:r>
            <a:endParaRPr lang="es-CO" sz="16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47" name="Rectángulo 46"/>
          <p:cNvSpPr/>
          <p:nvPr/>
        </p:nvSpPr>
        <p:spPr>
          <a:xfrm>
            <a:off x="3711750" y="2097943"/>
            <a:ext cx="749941" cy="7025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54" name="Rectángulo 53"/>
          <p:cNvSpPr/>
          <p:nvPr/>
        </p:nvSpPr>
        <p:spPr>
          <a:xfrm>
            <a:off x="4049094" y="2907110"/>
            <a:ext cx="2748546" cy="4835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El fondo es </a:t>
            </a:r>
            <a:r>
              <a:rPr lang="es-CO" b="1" dirty="0" smtClean="0">
                <a:ln>
                  <a:solidFill>
                    <a:schemeClr val="tx2"/>
                  </a:solidFill>
                </a:ln>
                <a:solidFill>
                  <a:srgbClr val="FFFF00"/>
                </a:solidFill>
                <a:latin typeface="Century Gothic" panose="020B0502020202020204" pitchFamily="34" charset="0"/>
              </a:rPr>
              <a:t>amarillo</a:t>
            </a:r>
            <a:r>
              <a:rPr lang="es-CO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  <a:endParaRPr lang="es-CO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55" name="Rectángulo 54"/>
          <p:cNvSpPr/>
          <p:nvPr/>
        </p:nvSpPr>
        <p:spPr>
          <a:xfrm>
            <a:off x="3636878" y="3514535"/>
            <a:ext cx="3658053" cy="88617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Tiene un símbolo de color </a:t>
            </a:r>
            <a:r>
              <a:rPr lang="es-CO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negro</a:t>
            </a:r>
            <a:r>
              <a:rPr lang="es-CO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que representa con qué se debe tener precaución.</a:t>
            </a:r>
            <a:endParaRPr lang="es-CO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56" name="Rectángulo 55"/>
          <p:cNvSpPr/>
          <p:nvPr/>
        </p:nvSpPr>
        <p:spPr>
          <a:xfrm>
            <a:off x="2898649" y="3514270"/>
            <a:ext cx="749941" cy="8864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  <a:p>
            <a:pPr algn="ctr"/>
            <a:endParaRPr lang="es-CO" dirty="0" smtClean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28" name="TextBox 42"/>
          <p:cNvSpPr txBox="1"/>
          <p:nvPr/>
        </p:nvSpPr>
        <p:spPr>
          <a:xfrm>
            <a:off x="-109121" y="3173846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IL_G01_U05_L01_03_04_03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29" name="TextBox 42"/>
          <p:cNvSpPr txBox="1"/>
          <p:nvPr/>
        </p:nvSpPr>
        <p:spPr>
          <a:xfrm>
            <a:off x="1805329" y="4018921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IL_G01_U05_L01_03_04_04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30" name="CuadroTexto 29"/>
          <p:cNvSpPr txBox="1"/>
          <p:nvPr/>
        </p:nvSpPr>
        <p:spPr>
          <a:xfrm>
            <a:off x="7289654" y="1339766"/>
            <a:ext cx="202318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400" dirty="0"/>
          </a:p>
          <a:p>
            <a:endParaRPr lang="es-CO" sz="1400" dirty="0" smtClean="0"/>
          </a:p>
          <a:p>
            <a:endParaRPr lang="es-CO" sz="1400" dirty="0"/>
          </a:p>
          <a:p>
            <a:r>
              <a:rPr lang="es-CO" sz="1200" dirty="0">
                <a:solidFill>
                  <a:srgbClr val="FF0000"/>
                </a:solidFill>
              </a:rPr>
              <a:t>IL_G01_U05_L01_03_04_03</a:t>
            </a:r>
            <a:endParaRPr lang="es-CO" sz="1200" dirty="0" smtClean="0">
              <a:solidFill>
                <a:srgbClr val="FF0000"/>
              </a:solidFill>
            </a:endParaRPr>
          </a:p>
          <a:p>
            <a:r>
              <a:rPr lang="es-CO" sz="1200" dirty="0" smtClean="0"/>
              <a:t>Señal preventiva de giro peligroso a la izquierda.</a:t>
            </a:r>
            <a:endParaRPr lang="es-CO" sz="1200" dirty="0"/>
          </a:p>
          <a:p>
            <a:endParaRPr lang="es-CO" sz="1200" dirty="0" smtClean="0"/>
          </a:p>
          <a:p>
            <a:endParaRPr lang="es-CO" sz="1200" dirty="0"/>
          </a:p>
          <a:p>
            <a:r>
              <a:rPr lang="es-CO" sz="1200" dirty="0">
                <a:solidFill>
                  <a:srgbClr val="FF0000"/>
                </a:solidFill>
              </a:rPr>
              <a:t>IL_G01_U05_L01_03_04_04</a:t>
            </a:r>
          </a:p>
          <a:p>
            <a:r>
              <a:rPr lang="es-CO" sz="1200" dirty="0" smtClean="0"/>
              <a:t>Flecha hacia la izquierda de la señal.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251398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861"/>
            <a:ext cx="7289654" cy="4118558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Lenguaje	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938866" y="80029"/>
            <a:ext cx="1915909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Interpretación de señales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525595" y="64641"/>
            <a:ext cx="1576072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L_G01_U05_L01_05_01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439334" y="4757638"/>
            <a:ext cx="568361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Tarea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631276" y="4757638"/>
            <a:ext cx="398592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1/1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uadroTexto 14"/>
          <p:cNvSpPr txBox="1"/>
          <p:nvPr/>
        </p:nvSpPr>
        <p:spPr>
          <a:xfrm>
            <a:off x="161765" y="619009"/>
            <a:ext cx="692626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Tarea</a:t>
            </a:r>
            <a:endParaRPr lang="es-CO" dirty="0"/>
          </a:p>
        </p:txBody>
      </p:sp>
      <p:sp>
        <p:nvSpPr>
          <p:cNvPr id="15" name="CuadroTexto 14"/>
          <p:cNvSpPr txBox="1"/>
          <p:nvPr/>
        </p:nvSpPr>
        <p:spPr>
          <a:xfrm>
            <a:off x="161765" y="1019489"/>
            <a:ext cx="1996549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 smtClean="0"/>
              <a:t>Actividad 1</a:t>
            </a:r>
            <a:endParaRPr lang="es-CO" dirty="0"/>
          </a:p>
        </p:txBody>
      </p:sp>
      <p:sp>
        <p:nvSpPr>
          <p:cNvPr id="30" name="CuadroTexto 29"/>
          <p:cNvSpPr txBox="1"/>
          <p:nvPr/>
        </p:nvSpPr>
        <p:spPr>
          <a:xfrm>
            <a:off x="7271911" y="1204155"/>
            <a:ext cx="2801064" cy="373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900" dirty="0" smtClean="0"/>
              <a:t>Plantilla arrastrar y soltar</a:t>
            </a:r>
          </a:p>
          <a:p>
            <a:r>
              <a:rPr lang="es-CO" sz="900" dirty="0" smtClean="0"/>
              <a:t>El estudiante hace clic en el ícono de audio y</a:t>
            </a:r>
          </a:p>
          <a:p>
            <a:r>
              <a:rPr lang="es-CO" sz="900" dirty="0" smtClean="0"/>
              <a:t>arrastra las señales en las casillas. </a:t>
            </a:r>
          </a:p>
          <a:p>
            <a:r>
              <a:rPr lang="es-CO" sz="900" b="1" dirty="0" smtClean="0"/>
              <a:t>Solución (contando como casilla la que está más cercana a la casa):</a:t>
            </a:r>
          </a:p>
          <a:p>
            <a:r>
              <a:rPr lang="es-CO" sz="900" b="1" dirty="0" smtClean="0"/>
              <a:t>Casilla 1: Taller.</a:t>
            </a:r>
          </a:p>
          <a:p>
            <a:r>
              <a:rPr lang="es-CO" sz="900" b="1" dirty="0" smtClean="0"/>
              <a:t>Casilla2: Zona de derrumbes</a:t>
            </a:r>
          </a:p>
          <a:p>
            <a:r>
              <a:rPr lang="es-CO" sz="900" b="1" dirty="0" smtClean="0"/>
              <a:t>Casilla 3: Museo.</a:t>
            </a:r>
          </a:p>
          <a:p>
            <a:r>
              <a:rPr lang="es-CO" sz="900" b="1" dirty="0" smtClean="0"/>
              <a:t>Casilla 4: Descenso peligroso.</a:t>
            </a:r>
          </a:p>
          <a:p>
            <a:r>
              <a:rPr lang="es-CO" sz="900" b="1" dirty="0" smtClean="0"/>
              <a:t>Casilla 5: Túnel. </a:t>
            </a:r>
          </a:p>
          <a:p>
            <a:r>
              <a:rPr lang="es-CO" sz="900" b="1" dirty="0" smtClean="0"/>
              <a:t>Casilla 6: Zoológico.</a:t>
            </a:r>
          </a:p>
          <a:p>
            <a:r>
              <a:rPr lang="es-CO" sz="900" dirty="0">
                <a:solidFill>
                  <a:srgbClr val="FF0000"/>
                </a:solidFill>
              </a:rPr>
              <a:t>IL_G01_U05_L01_05_01_01</a:t>
            </a:r>
            <a:endParaRPr lang="es-CO" sz="900" dirty="0" smtClean="0">
              <a:solidFill>
                <a:srgbClr val="FF0000"/>
              </a:solidFill>
            </a:endParaRPr>
          </a:p>
          <a:p>
            <a:r>
              <a:rPr lang="es-CO" sz="900" dirty="0" smtClean="0"/>
              <a:t>Mapa con una casa y un recorrido a través de seis casillas.</a:t>
            </a:r>
          </a:p>
          <a:p>
            <a:r>
              <a:rPr lang="es-CO" sz="900" dirty="0">
                <a:solidFill>
                  <a:srgbClr val="FF0000"/>
                </a:solidFill>
              </a:rPr>
              <a:t>IL_G01_U05_L01_05_01_02</a:t>
            </a:r>
            <a:endParaRPr lang="es-CO" sz="900" dirty="0" smtClean="0">
              <a:solidFill>
                <a:srgbClr val="FF0000"/>
              </a:solidFill>
            </a:endParaRPr>
          </a:p>
          <a:p>
            <a:r>
              <a:rPr lang="es-CO" sz="900" dirty="0" smtClean="0"/>
              <a:t>Señal informativa de museo.</a:t>
            </a:r>
          </a:p>
          <a:p>
            <a:r>
              <a:rPr lang="es-CO" sz="900" dirty="0">
                <a:solidFill>
                  <a:srgbClr val="FF0000"/>
                </a:solidFill>
              </a:rPr>
              <a:t>IL_G01_U05_L01_05_01_03</a:t>
            </a:r>
            <a:endParaRPr lang="es-CO" sz="900" dirty="0" smtClean="0">
              <a:solidFill>
                <a:srgbClr val="FF0000"/>
              </a:solidFill>
            </a:endParaRPr>
          </a:p>
          <a:p>
            <a:r>
              <a:rPr lang="es-CO" sz="900" dirty="0" smtClean="0"/>
              <a:t>Señal preventiva de descenso peligroso.</a:t>
            </a:r>
          </a:p>
          <a:p>
            <a:r>
              <a:rPr lang="es-CO" sz="900" dirty="0">
                <a:solidFill>
                  <a:srgbClr val="FF0000"/>
                </a:solidFill>
              </a:rPr>
              <a:t>IL_G01_U05_L01_05_01_04 </a:t>
            </a:r>
            <a:endParaRPr lang="es-CO" sz="900" dirty="0" smtClean="0">
              <a:solidFill>
                <a:srgbClr val="FF0000"/>
              </a:solidFill>
            </a:endParaRPr>
          </a:p>
          <a:p>
            <a:r>
              <a:rPr lang="es-CO" sz="900" dirty="0" smtClean="0"/>
              <a:t>Señal preventiva de zona de derrumbes.</a:t>
            </a:r>
          </a:p>
          <a:p>
            <a:r>
              <a:rPr lang="es-CO" sz="900" dirty="0">
                <a:solidFill>
                  <a:srgbClr val="FF0000"/>
                </a:solidFill>
              </a:rPr>
              <a:t>IL_G01_U05_L01_05_01_05</a:t>
            </a:r>
            <a:endParaRPr lang="es-CO" sz="900" dirty="0" smtClean="0">
              <a:solidFill>
                <a:srgbClr val="FF0000"/>
              </a:solidFill>
            </a:endParaRPr>
          </a:p>
          <a:p>
            <a:r>
              <a:rPr lang="es-CO" sz="900" dirty="0" smtClean="0"/>
              <a:t>Señal informativa de zoológico.</a:t>
            </a:r>
          </a:p>
          <a:p>
            <a:r>
              <a:rPr lang="es-CO" sz="900" dirty="0">
                <a:solidFill>
                  <a:srgbClr val="FF0000"/>
                </a:solidFill>
              </a:rPr>
              <a:t>IL_G01_U05_L01_05_01_06</a:t>
            </a:r>
            <a:endParaRPr lang="es-CO" sz="900" dirty="0" smtClean="0">
              <a:solidFill>
                <a:srgbClr val="FF0000"/>
              </a:solidFill>
            </a:endParaRPr>
          </a:p>
          <a:p>
            <a:r>
              <a:rPr lang="es-CO" sz="900" dirty="0" smtClean="0"/>
              <a:t>Señal informativa de taller</a:t>
            </a:r>
          </a:p>
          <a:p>
            <a:r>
              <a:rPr lang="es-CO" sz="900">
                <a:solidFill>
                  <a:srgbClr val="FF0000"/>
                </a:solidFill>
              </a:rPr>
              <a:t>IL_G01_U05_L01_05_01_07</a:t>
            </a:r>
            <a:endParaRPr lang="es-CO" sz="900" dirty="0" smtClean="0">
              <a:solidFill>
                <a:srgbClr val="FF0000"/>
              </a:solidFill>
            </a:endParaRPr>
          </a:p>
          <a:p>
            <a:r>
              <a:rPr lang="es-CO" sz="900" dirty="0" smtClean="0"/>
              <a:t>Señal preventiva de túnel.</a:t>
            </a:r>
            <a:endParaRPr lang="es-CO" sz="900" dirty="0"/>
          </a:p>
        </p:txBody>
      </p:sp>
      <p:pic>
        <p:nvPicPr>
          <p:cNvPr id="1030" name="Picture 6" descr="http://thumb101.shutterstock.com/display_pic_with_logo/686161/686161,1318434614,3/stock-vector-paper-blank-brochure-template-ready-for-a-text-8649908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8" t="15837" r="7997" b="19752"/>
          <a:stretch/>
        </p:blipFill>
        <p:spPr bwMode="auto">
          <a:xfrm>
            <a:off x="161765" y="1451117"/>
            <a:ext cx="4401997" cy="3009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ouse set - colourful home icon collection. Illustration group. Private residential architecture. - stock vector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8511" b="94894" l="50889" r="71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497" t="78166" r="26017" b="4169"/>
          <a:stretch/>
        </p:blipFill>
        <p:spPr bwMode="auto">
          <a:xfrm>
            <a:off x="544495" y="1615385"/>
            <a:ext cx="688082" cy="564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AutoShape 14" descr="senales de transito en colomb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43" name="Rectángulo 42"/>
          <p:cNvSpPr/>
          <p:nvPr/>
        </p:nvSpPr>
        <p:spPr>
          <a:xfrm>
            <a:off x="2154635" y="3491479"/>
            <a:ext cx="734240" cy="7413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5" name="Rectángulo 64"/>
          <p:cNvSpPr/>
          <p:nvPr/>
        </p:nvSpPr>
        <p:spPr>
          <a:xfrm>
            <a:off x="680411" y="2826314"/>
            <a:ext cx="734240" cy="7413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6" name="Rectángulo 65"/>
          <p:cNvSpPr/>
          <p:nvPr/>
        </p:nvSpPr>
        <p:spPr>
          <a:xfrm>
            <a:off x="3300671" y="1758198"/>
            <a:ext cx="734240" cy="7413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7" name="Rectángulo 66"/>
          <p:cNvSpPr/>
          <p:nvPr/>
        </p:nvSpPr>
        <p:spPr>
          <a:xfrm>
            <a:off x="3670013" y="3543439"/>
            <a:ext cx="734240" cy="7413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8" name="Rectángulo 67"/>
          <p:cNvSpPr/>
          <p:nvPr/>
        </p:nvSpPr>
        <p:spPr>
          <a:xfrm>
            <a:off x="6005759" y="3616079"/>
            <a:ext cx="734240" cy="7413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9" name="Rectángulo 68"/>
          <p:cNvSpPr/>
          <p:nvPr/>
        </p:nvSpPr>
        <p:spPr>
          <a:xfrm>
            <a:off x="4986253" y="3617343"/>
            <a:ext cx="734240" cy="7413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0" name="Rectángulo 69"/>
          <p:cNvSpPr/>
          <p:nvPr/>
        </p:nvSpPr>
        <p:spPr>
          <a:xfrm>
            <a:off x="6005759" y="2737375"/>
            <a:ext cx="734240" cy="7413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1" name="Rectángulo 70"/>
          <p:cNvSpPr/>
          <p:nvPr/>
        </p:nvSpPr>
        <p:spPr>
          <a:xfrm>
            <a:off x="4939920" y="2750132"/>
            <a:ext cx="734240" cy="7413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2" name="Rectángulo 71"/>
          <p:cNvSpPr/>
          <p:nvPr/>
        </p:nvSpPr>
        <p:spPr>
          <a:xfrm>
            <a:off x="5896426" y="1911152"/>
            <a:ext cx="734240" cy="7413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3" name="Rectángulo 72"/>
          <p:cNvSpPr/>
          <p:nvPr/>
        </p:nvSpPr>
        <p:spPr>
          <a:xfrm>
            <a:off x="4893540" y="1960385"/>
            <a:ext cx="734240" cy="7413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4" name="Rectángulo 73"/>
          <p:cNvSpPr/>
          <p:nvPr/>
        </p:nvSpPr>
        <p:spPr>
          <a:xfrm>
            <a:off x="1571746" y="1758377"/>
            <a:ext cx="734240" cy="7413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9" name="Picture 20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1988" b="57839" l="85375" r="98500">
                        <a14:foregroundMark x1="92000" y1="54614" x2="92000" y2="54614"/>
                        <a14:foregroundMark x1="90000" y1="53938" x2="90000" y2="54614"/>
                        <a14:foregroundMark x1="88500" y1="53863" x2="88500" y2="57164"/>
                        <a14:foregroundMark x1="88625" y1="53263" x2="92000" y2="56114"/>
                        <a14:foregroundMark x1="91250" y1="52963" x2="89875" y2="56639"/>
                        <a14:foregroundMark x1="91375" y1="53188" x2="91750" y2="56114"/>
                        <a14:foregroundMark x1="91250" y1="55064" x2="91250" y2="55064"/>
                        <a14:foregroundMark x1="92125" y1="53413" x2="92125" y2="53413"/>
                      </a14:backgroundRemoval>
                    </a14:imgEffect>
                  </a14:imgLayer>
                </a14:imgProps>
              </a:ext>
            </a:extLst>
          </a:blip>
          <a:srcRect l="83931" t="51491" r="5232" b="42080"/>
          <a:stretch/>
        </p:blipFill>
        <p:spPr>
          <a:xfrm>
            <a:off x="4840322" y="1927375"/>
            <a:ext cx="783404" cy="774357"/>
          </a:xfrm>
          <a:prstGeom prst="rect">
            <a:avLst/>
          </a:prstGeom>
          <a:ln>
            <a:noFill/>
          </a:ln>
        </p:spPr>
      </p:pic>
      <p:pic>
        <p:nvPicPr>
          <p:cNvPr id="61" name="Picture 6" descr="señales de transito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2761" b="48387" l="28375" r="37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51" t="42769" r="62019" b="51389"/>
          <a:stretch/>
        </p:blipFill>
        <p:spPr bwMode="auto">
          <a:xfrm>
            <a:off x="5911435" y="1911152"/>
            <a:ext cx="765931" cy="766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37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2986" b="48537" l="18500" r="25250">
                        <a14:foregroundMark x1="21750" y1="44561" x2="21750" y2="44561"/>
                        <a14:foregroundMark x1="20750" y1="44411" x2="20375" y2="46887"/>
                        <a14:foregroundMark x1="21625" y1="47712" x2="21625" y2="47712"/>
                        <a14:foregroundMark x1="21750" y1="46362" x2="21750" y2="46362"/>
                        <a14:foregroundMark x1="23125" y1="44036" x2="22375" y2="45311"/>
                        <a14:foregroundMark x1="21375" y1="45386" x2="21375" y2="45386"/>
                        <a14:foregroundMark x1="22625" y1="47637" x2="22625" y2="47637"/>
                        <a14:foregroundMark x1="20750" y1="47712" x2="20750" y2="47712"/>
                        <a14:foregroundMark x1="19875" y1="47637" x2="19875" y2="47637"/>
                      </a14:backgroundRemoval>
                    </a14:imgEffect>
                  </a14:imgLayer>
                </a14:imgProps>
              </a:ext>
            </a:extLst>
          </a:blip>
          <a:srcRect l="16520" t="43022" r="73611" b="50734"/>
          <a:stretch/>
        </p:blipFill>
        <p:spPr>
          <a:xfrm>
            <a:off x="4978983" y="3617343"/>
            <a:ext cx="757881" cy="799070"/>
          </a:xfrm>
          <a:prstGeom prst="rect">
            <a:avLst/>
          </a:prstGeom>
          <a:ln>
            <a:noFill/>
          </a:ln>
        </p:spPr>
      </p:pic>
      <p:pic>
        <p:nvPicPr>
          <p:cNvPr id="58" name="Picture 10" descr="señales de transito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74" t="51415" r="28420" b="43039"/>
          <a:stretch/>
        </p:blipFill>
        <p:spPr bwMode="auto">
          <a:xfrm>
            <a:off x="5967869" y="3591307"/>
            <a:ext cx="779573" cy="766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señales de transito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2" t="59758" r="73623" b="34445"/>
          <a:stretch/>
        </p:blipFill>
        <p:spPr bwMode="auto">
          <a:xfrm>
            <a:off x="4978983" y="2737375"/>
            <a:ext cx="734240" cy="754104"/>
          </a:xfrm>
          <a:prstGeom prst="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senales de transito en colombia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5" t="60560" r="73751" b="33427"/>
          <a:stretch/>
        </p:blipFill>
        <p:spPr bwMode="auto">
          <a:xfrm>
            <a:off x="5973909" y="2720631"/>
            <a:ext cx="741407" cy="78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Rectángulo 74"/>
          <p:cNvSpPr/>
          <p:nvPr/>
        </p:nvSpPr>
        <p:spPr>
          <a:xfrm>
            <a:off x="2443256" y="2641644"/>
            <a:ext cx="734240" cy="7413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80" name="Conector angular 79"/>
          <p:cNvCxnSpPr>
            <a:stCxn id="1034" idx="2"/>
          </p:cNvCxnSpPr>
          <p:nvPr/>
        </p:nvCxnSpPr>
        <p:spPr>
          <a:xfrm rot="16200000" flipH="1">
            <a:off x="1156450" y="1912053"/>
            <a:ext cx="143328" cy="679156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ector recto 82"/>
          <p:cNvCxnSpPr/>
          <p:nvPr/>
        </p:nvCxnSpPr>
        <p:spPr>
          <a:xfrm>
            <a:off x="2334374" y="2212189"/>
            <a:ext cx="93790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ector angular 84"/>
          <p:cNvCxnSpPr/>
          <p:nvPr/>
        </p:nvCxnSpPr>
        <p:spPr>
          <a:xfrm rot="10800000" flipV="1">
            <a:off x="3163904" y="2499544"/>
            <a:ext cx="532238" cy="512689"/>
          </a:xfrm>
          <a:prstGeom prst="bentConnector3">
            <a:avLst>
              <a:gd name="adj1" fmla="val -773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Conector recto 99"/>
          <p:cNvCxnSpPr>
            <a:endCxn id="75" idx="1"/>
          </p:cNvCxnSpPr>
          <p:nvPr/>
        </p:nvCxnSpPr>
        <p:spPr>
          <a:xfrm>
            <a:off x="1426992" y="3000848"/>
            <a:ext cx="1016264" cy="114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ector angular 101"/>
          <p:cNvCxnSpPr>
            <a:endCxn id="43" idx="1"/>
          </p:cNvCxnSpPr>
          <p:nvPr/>
        </p:nvCxnSpPr>
        <p:spPr>
          <a:xfrm>
            <a:off x="1122580" y="3565100"/>
            <a:ext cx="1032055" cy="297053"/>
          </a:xfrm>
          <a:prstGeom prst="bentConnector3">
            <a:avLst>
              <a:gd name="adj1" fmla="val -228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ector recto de flecha 96"/>
          <p:cNvCxnSpPr/>
          <p:nvPr/>
        </p:nvCxnSpPr>
        <p:spPr>
          <a:xfrm>
            <a:off x="2889325" y="3864036"/>
            <a:ext cx="773193" cy="182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CuadroTexto 97"/>
          <p:cNvSpPr txBox="1"/>
          <p:nvPr/>
        </p:nvSpPr>
        <p:spPr>
          <a:xfrm>
            <a:off x="2131150" y="840431"/>
            <a:ext cx="529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 smtClean="0">
                <a:latin typeface="Century Gothic" panose="020B0502020202020204" pitchFamily="34" charset="0"/>
              </a:rPr>
              <a:t>Escucha el audio del viaje de Tomás. Luego arrastra las señales en las casillas según el trayecto que él describe.</a:t>
            </a:r>
          </a:p>
        </p:txBody>
      </p:sp>
      <p:sp>
        <p:nvSpPr>
          <p:cNvPr id="103" name="Botón de acción: Sonido 102">
            <a:hlinkClick r:id="" action="ppaction://noaction" highlightClick="1">
              <a:snd r:embed="rId16" name="applause.wav"/>
            </a:hlinkClick>
          </p:cNvPr>
          <p:cNvSpPr/>
          <p:nvPr/>
        </p:nvSpPr>
        <p:spPr>
          <a:xfrm>
            <a:off x="338871" y="1883908"/>
            <a:ext cx="177236" cy="152954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4" name="CuadroTexto 113"/>
          <p:cNvSpPr txBox="1"/>
          <p:nvPr/>
        </p:nvSpPr>
        <p:spPr>
          <a:xfrm>
            <a:off x="770933" y="5235432"/>
            <a:ext cx="7542698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 smtClean="0"/>
              <a:t>Tomás: El otro día mi papá y yo fuimos  al zoológico. En nuestro viaje pasamos por varios lugares.</a:t>
            </a:r>
          </a:p>
          <a:p>
            <a:r>
              <a:rPr lang="es-CO" sz="1100" dirty="0" smtClean="0"/>
              <a:t>               Nuestra primera parada fue el taller de mecánica, para hacer una revisión rápida al auto</a:t>
            </a:r>
            <a:r>
              <a:rPr lang="es-CO" sz="1100" dirty="0"/>
              <a:t> </a:t>
            </a:r>
            <a:r>
              <a:rPr lang="es-CO" sz="1100" dirty="0" smtClean="0"/>
              <a:t>antes de comenzar el paseo. </a:t>
            </a:r>
          </a:p>
          <a:p>
            <a:r>
              <a:rPr lang="es-CO" sz="1100" dirty="0" smtClean="0"/>
              <a:t>               Y menos mal estaba en buen estado, porque pasamos por una zona de derrumbes que parecía muy peligrosa.</a:t>
            </a:r>
          </a:p>
          <a:p>
            <a:r>
              <a:rPr lang="es-CO" sz="1100" dirty="0" smtClean="0"/>
              <a:t>               Después de ese pequeño susto, nos detuvimos un tiempo en el Museo de Ciencias Naturales.  Ahí pudimos ver  unos esqueletos gigantescos.</a:t>
            </a:r>
          </a:p>
          <a:p>
            <a:r>
              <a:rPr lang="es-CO" sz="1100" dirty="0"/>
              <a:t> </a:t>
            </a:r>
            <a:r>
              <a:rPr lang="es-CO" sz="1100" dirty="0" smtClean="0"/>
              <a:t>              Desde aquí en adelante nos demoramos menos, porque en esta parte la carretera está en bajada. Eso sí, mi papá manejó con mucho cuidado porque era un descenso peligroso.</a:t>
            </a:r>
          </a:p>
          <a:p>
            <a:r>
              <a:rPr lang="es-CO" sz="1100" dirty="0" smtClean="0"/>
              <a:t>              Y la última parte del paseo fue muy divertida porque pasamos por un túnel largo y oscuro que parecía no terminar nunca.</a:t>
            </a:r>
          </a:p>
          <a:p>
            <a:r>
              <a:rPr lang="es-CO" sz="1100" dirty="0" smtClean="0"/>
              <a:t>              Al final </a:t>
            </a:r>
            <a:r>
              <a:rPr lang="es-CO" sz="1100" smtClean="0"/>
              <a:t>del túnel </a:t>
            </a:r>
            <a:r>
              <a:rPr lang="es-CO" sz="1100" dirty="0" smtClean="0"/>
              <a:t>pude ver la señal del zoológico. Ahí pasamos el resto del día. </a:t>
            </a:r>
            <a:endParaRPr lang="es-CO" dirty="0" smtClean="0"/>
          </a:p>
        </p:txBody>
      </p:sp>
      <p:sp>
        <p:nvSpPr>
          <p:cNvPr id="115" name="TextBox 42"/>
          <p:cNvSpPr txBox="1"/>
          <p:nvPr/>
        </p:nvSpPr>
        <p:spPr>
          <a:xfrm>
            <a:off x="793994" y="1499743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IL_G01_U05_L01_05_01_01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116" name="TextBox 42"/>
          <p:cNvSpPr txBox="1"/>
          <p:nvPr/>
        </p:nvSpPr>
        <p:spPr>
          <a:xfrm>
            <a:off x="3569765" y="2003766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IL_G01_U05_L01_05_01_02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117" name="TextBox 42"/>
          <p:cNvSpPr txBox="1"/>
          <p:nvPr/>
        </p:nvSpPr>
        <p:spPr>
          <a:xfrm>
            <a:off x="5660094" y="3238479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IL_G01_U05_L01_05_01_05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118" name="TextBox 42"/>
          <p:cNvSpPr txBox="1"/>
          <p:nvPr/>
        </p:nvSpPr>
        <p:spPr>
          <a:xfrm>
            <a:off x="3438182" y="3142181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IL_G01_U05_L01_05_01_04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119" name="TextBox 42"/>
          <p:cNvSpPr txBox="1"/>
          <p:nvPr/>
        </p:nvSpPr>
        <p:spPr>
          <a:xfrm>
            <a:off x="5509213" y="4305026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IL_G01_U05_L01_05_01_07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120" name="TextBox 42"/>
          <p:cNvSpPr txBox="1"/>
          <p:nvPr/>
        </p:nvSpPr>
        <p:spPr>
          <a:xfrm>
            <a:off x="3662518" y="4152789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IL_G01_U05_L01_05_01_06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121" name="TextBox 42"/>
          <p:cNvSpPr txBox="1"/>
          <p:nvPr/>
        </p:nvSpPr>
        <p:spPr>
          <a:xfrm>
            <a:off x="5165860" y="1713760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IL_G01_U05_L01_05_01_03</a:t>
            </a:r>
            <a:endParaRPr lang="es-CO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26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Lenguaje	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2120597" y="180278"/>
            <a:ext cx="1906291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Interpretación de señales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490579" y="80029"/>
            <a:ext cx="1576072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L_G01_U04_L05_01_01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7327861" y="1406181"/>
            <a:ext cx="1816139" cy="1723549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Animación</a:t>
            </a:r>
          </a:p>
          <a:p>
            <a:endParaRPr lang="es-CO" sz="1200" dirty="0" smtClean="0"/>
          </a:p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AN_L_G01_U04_L05_01_01</a:t>
            </a:r>
            <a:endParaRPr lang="es-CO" sz="1000" dirty="0" smtClean="0"/>
          </a:p>
          <a:p>
            <a:endParaRPr lang="es-CO" sz="1200" dirty="0" smtClean="0"/>
          </a:p>
          <a:p>
            <a:endParaRPr lang="es-CO" sz="1200" dirty="0" smtClean="0"/>
          </a:p>
          <a:p>
            <a:endParaRPr lang="es-CO" sz="1200" dirty="0" smtClean="0"/>
          </a:p>
          <a:p>
            <a:endParaRPr lang="es-CO" sz="1200" dirty="0" smtClean="0"/>
          </a:p>
          <a:p>
            <a:endParaRPr lang="es-CO" sz="1200" dirty="0" smtClean="0"/>
          </a:p>
          <a:p>
            <a:endParaRPr lang="es-CO" sz="1200" dirty="0"/>
          </a:p>
        </p:txBody>
      </p:sp>
      <p:sp>
        <p:nvSpPr>
          <p:cNvPr id="37" name="CuadroTexto 36"/>
          <p:cNvSpPr txBox="1"/>
          <p:nvPr/>
        </p:nvSpPr>
        <p:spPr>
          <a:xfrm>
            <a:off x="1439334" y="4757638"/>
            <a:ext cx="1019831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Introducción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CuadroTexto 37"/>
          <p:cNvSpPr txBox="1"/>
          <p:nvPr/>
        </p:nvSpPr>
        <p:spPr>
          <a:xfrm>
            <a:off x="4631276" y="4757638"/>
            <a:ext cx="397866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1/1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ángulo 23"/>
          <p:cNvSpPr/>
          <p:nvPr/>
        </p:nvSpPr>
        <p:spPr>
          <a:xfrm>
            <a:off x="21424" y="609598"/>
            <a:ext cx="7306435" cy="4085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5" name="Botón de acción: Hacia delante o Siguiente 24">
            <a:hlinkClick r:id="" action="ppaction://hlinkshowjump?jump=nextslide" highlightClick="1"/>
          </p:cNvPr>
          <p:cNvSpPr/>
          <p:nvPr/>
        </p:nvSpPr>
        <p:spPr>
          <a:xfrm>
            <a:off x="3242836" y="2201366"/>
            <a:ext cx="863609" cy="902208"/>
          </a:xfrm>
          <a:prstGeom prst="actionButtonForwardNex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8164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Lenguaje	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938866" y="80029"/>
            <a:ext cx="1906291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>
                <a:latin typeface="Arial" panose="020B0604020202020204" pitchFamily="34" charset="0"/>
                <a:cs typeface="Arial" panose="020B0604020202020204" pitchFamily="34" charset="0"/>
              </a:rPr>
              <a:t>Interpretación de señales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490579" y="80029"/>
            <a:ext cx="1576072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L_G01_U05_L01_02_01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439334" y="4757638"/>
            <a:ext cx="824265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Objetivos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631276" y="4765876"/>
            <a:ext cx="397866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1/5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22988" y="697613"/>
            <a:ext cx="2526076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Objetivos de Aprendizaje</a:t>
            </a:r>
            <a:endParaRPr lang="es-CO" dirty="0"/>
          </a:p>
        </p:txBody>
      </p:sp>
      <p:sp>
        <p:nvSpPr>
          <p:cNvPr id="16" name="AutoShape 132"/>
          <p:cNvSpPr>
            <a:spLocks noChangeArrowheads="1"/>
          </p:cNvSpPr>
          <p:nvPr/>
        </p:nvSpPr>
        <p:spPr bwMode="auto">
          <a:xfrm>
            <a:off x="143933" y="1275257"/>
            <a:ext cx="6976533" cy="3305871"/>
          </a:xfrm>
          <a:prstGeom prst="roundRect">
            <a:avLst>
              <a:gd name="adj" fmla="val 4144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ko-KR" sz="2000" dirty="0">
              <a:solidFill>
                <a:srgbClr val="000000"/>
              </a:solidFill>
              <a:latin typeface="돋움" pitchFamily="34" charset="-127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378966" y="1382268"/>
            <a:ext cx="24240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Escribe aquí directamente los objetivos</a:t>
            </a:r>
            <a:endParaRPr lang="es-CO" sz="11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7399047" y="1273175"/>
            <a:ext cx="1744955" cy="116955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Recurso interactivo expositivo.</a:t>
            </a:r>
          </a:p>
          <a:p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 pestañas.</a:t>
            </a:r>
          </a:p>
          <a:p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1ª pestaña:</a:t>
            </a:r>
          </a:p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Permitir la escritura.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ángulo 18"/>
          <p:cNvSpPr/>
          <p:nvPr/>
        </p:nvSpPr>
        <p:spPr bwMode="auto">
          <a:xfrm>
            <a:off x="4462463" y="1052736"/>
            <a:ext cx="541585" cy="220439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 rtlCol="0" anchor="ctr">
            <a:spAutoFit/>
          </a:bodyPr>
          <a:lstStyle/>
          <a:p>
            <a:pPr algn="ctr" latinLnBrk="1">
              <a:spcBef>
                <a:spcPct val="0"/>
              </a:spcBef>
            </a:pPr>
            <a:endParaRPr lang="es-CO" dirty="0" smtClean="0"/>
          </a:p>
        </p:txBody>
      </p:sp>
      <p:sp>
        <p:nvSpPr>
          <p:cNvPr id="23" name="Rectángulo 22"/>
          <p:cNvSpPr/>
          <p:nvPr/>
        </p:nvSpPr>
        <p:spPr bwMode="auto">
          <a:xfrm>
            <a:off x="5210039" y="1052736"/>
            <a:ext cx="541585" cy="22043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rtlCol="0" anchor="ctr">
            <a:spAutoFit/>
          </a:bodyPr>
          <a:lstStyle/>
          <a:p>
            <a:pPr algn="ctr" latinLnBrk="1">
              <a:spcBef>
                <a:spcPct val="0"/>
              </a:spcBef>
            </a:pPr>
            <a:endParaRPr lang="es-CO" dirty="0" smtClean="0"/>
          </a:p>
        </p:txBody>
      </p:sp>
    </p:spTree>
    <p:extLst>
      <p:ext uri="{BB962C8B-B14F-4D97-AF65-F5344CB8AC3E}">
        <p14:creationId xmlns:p14="http://schemas.microsoft.com/office/powerpoint/2010/main" val="247408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Lenguaje	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938866" y="80029"/>
            <a:ext cx="1906291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Interpretación de señales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7490579" y="80029"/>
            <a:ext cx="1576072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L_G01_U05_L01_02_01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1439334" y="4757638"/>
            <a:ext cx="824265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Objetivos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631276" y="4757638"/>
            <a:ext cx="397866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2/5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22988" y="697613"/>
            <a:ext cx="2526076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Objetivos de Aprendizaje</a:t>
            </a:r>
            <a:endParaRPr lang="es-CO" dirty="0"/>
          </a:p>
        </p:txBody>
      </p:sp>
      <p:sp>
        <p:nvSpPr>
          <p:cNvPr id="16" name="AutoShape 132"/>
          <p:cNvSpPr>
            <a:spLocks noChangeArrowheads="1"/>
          </p:cNvSpPr>
          <p:nvPr/>
        </p:nvSpPr>
        <p:spPr bwMode="auto">
          <a:xfrm>
            <a:off x="143933" y="1275257"/>
            <a:ext cx="6976533" cy="3305871"/>
          </a:xfrm>
          <a:prstGeom prst="roundRect">
            <a:avLst>
              <a:gd name="adj" fmla="val 4144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ko-KR" sz="2000" dirty="0">
              <a:solidFill>
                <a:srgbClr val="000000"/>
              </a:solidFill>
              <a:latin typeface="돋움" pitchFamily="34" charset="-127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7356711" y="1293056"/>
            <a:ext cx="1744955" cy="132343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000" dirty="0">
                <a:latin typeface="Arial" panose="020B0604020202020204" pitchFamily="34" charset="0"/>
                <a:cs typeface="Arial" panose="020B0604020202020204" pitchFamily="34" charset="0"/>
              </a:rPr>
              <a:t>Recurso interactivo expositivo.</a:t>
            </a:r>
          </a:p>
          <a:p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00" dirty="0">
                <a:latin typeface="Arial" panose="020B0604020202020204" pitchFamily="34" charset="0"/>
                <a:cs typeface="Arial" panose="020B0604020202020204" pitchFamily="34" charset="0"/>
              </a:rPr>
              <a:t>2 pestañas.</a:t>
            </a:r>
          </a:p>
          <a:p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2ª </a:t>
            </a:r>
            <a:r>
              <a:rPr lang="es-CO" sz="1000" dirty="0">
                <a:latin typeface="Arial" panose="020B0604020202020204" pitchFamily="34" charset="0"/>
                <a:cs typeface="Arial" panose="020B0604020202020204" pitchFamily="34" charset="0"/>
              </a:rPr>
              <a:t>pestaña:</a:t>
            </a:r>
          </a:p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Insertar botones que revelan los objetivos.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ángulo 22"/>
          <p:cNvSpPr/>
          <p:nvPr/>
        </p:nvSpPr>
        <p:spPr bwMode="auto">
          <a:xfrm>
            <a:off x="4516936" y="1035490"/>
            <a:ext cx="541585" cy="22043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rtlCol="0" anchor="ctr">
            <a:spAutoFit/>
          </a:bodyPr>
          <a:lstStyle/>
          <a:p>
            <a:pPr algn="ctr" latinLnBrk="1">
              <a:spcBef>
                <a:spcPct val="0"/>
              </a:spcBef>
            </a:pPr>
            <a:endParaRPr lang="es-CO" dirty="0" smtClean="0"/>
          </a:p>
        </p:txBody>
      </p:sp>
      <p:sp>
        <p:nvSpPr>
          <p:cNvPr id="24" name="Rectángulo 23"/>
          <p:cNvSpPr/>
          <p:nvPr/>
        </p:nvSpPr>
        <p:spPr bwMode="auto">
          <a:xfrm>
            <a:off x="5319198" y="1035490"/>
            <a:ext cx="541585" cy="220439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 rtlCol="0" anchor="ctr">
            <a:spAutoFit/>
          </a:bodyPr>
          <a:lstStyle/>
          <a:p>
            <a:pPr algn="ctr" latinLnBrk="1">
              <a:spcBef>
                <a:spcPct val="0"/>
              </a:spcBef>
            </a:pPr>
            <a:endParaRPr lang="es-CO" dirty="0" smtClean="0"/>
          </a:p>
        </p:txBody>
      </p:sp>
      <p:sp>
        <p:nvSpPr>
          <p:cNvPr id="25" name="Rectangle 2"/>
          <p:cNvSpPr/>
          <p:nvPr/>
        </p:nvSpPr>
        <p:spPr bwMode="auto">
          <a:xfrm>
            <a:off x="302221" y="2592207"/>
            <a:ext cx="6620933" cy="5539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 latinLnBrk="1">
              <a:lnSpc>
                <a:spcPts val="3600"/>
              </a:lnSpc>
              <a:spcBef>
                <a:spcPct val="0"/>
              </a:spcBef>
            </a:pPr>
            <a:r>
              <a:rPr lang="es-CO" sz="3600" dirty="0" smtClean="0"/>
              <a:t>→</a:t>
            </a:r>
          </a:p>
        </p:txBody>
      </p:sp>
      <p:sp>
        <p:nvSpPr>
          <p:cNvPr id="26" name="Rectangle 2"/>
          <p:cNvSpPr/>
          <p:nvPr/>
        </p:nvSpPr>
        <p:spPr bwMode="auto">
          <a:xfrm>
            <a:off x="349965" y="3328320"/>
            <a:ext cx="6620933" cy="5539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 latinLnBrk="1">
              <a:lnSpc>
                <a:spcPts val="3600"/>
              </a:lnSpc>
              <a:spcBef>
                <a:spcPct val="0"/>
              </a:spcBef>
            </a:pPr>
            <a:r>
              <a:rPr lang="es-CO" sz="3600" dirty="0" smtClean="0"/>
              <a:t>→</a:t>
            </a:r>
          </a:p>
        </p:txBody>
      </p:sp>
      <p:sp>
        <p:nvSpPr>
          <p:cNvPr id="18" name="Rectangle 2"/>
          <p:cNvSpPr/>
          <p:nvPr/>
        </p:nvSpPr>
        <p:spPr bwMode="auto">
          <a:xfrm>
            <a:off x="321732" y="1889991"/>
            <a:ext cx="6620933" cy="5539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 latinLnBrk="1">
              <a:lnSpc>
                <a:spcPts val="3600"/>
              </a:lnSpc>
              <a:spcBef>
                <a:spcPct val="0"/>
              </a:spcBef>
            </a:pPr>
            <a:r>
              <a:rPr lang="es-CO" sz="3600" dirty="0" smtClean="0"/>
              <a:t>→</a:t>
            </a:r>
          </a:p>
        </p:txBody>
      </p:sp>
    </p:spTree>
    <p:extLst>
      <p:ext uri="{BB962C8B-B14F-4D97-AF65-F5344CB8AC3E}">
        <p14:creationId xmlns:p14="http://schemas.microsoft.com/office/powerpoint/2010/main" val="171040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Lenguaje	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938866" y="80029"/>
            <a:ext cx="1906291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>
                <a:latin typeface="Arial" panose="020B0604020202020204" pitchFamily="34" charset="0"/>
                <a:cs typeface="Arial" panose="020B0604020202020204" pitchFamily="34" charset="0"/>
              </a:rPr>
              <a:t>Interpretación de señales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490579" y="80029"/>
            <a:ext cx="1576072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00" dirty="0">
                <a:latin typeface="Arial" panose="020B0604020202020204" pitchFamily="34" charset="0"/>
                <a:cs typeface="Arial" panose="020B0604020202020204" pitchFamily="34" charset="0"/>
              </a:rPr>
              <a:t>L_G01_U05_L01_02_01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1439334" y="4757638"/>
            <a:ext cx="824265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Objetivos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631276" y="4757638"/>
            <a:ext cx="397866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3/5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22988" y="697613"/>
            <a:ext cx="2526076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Objetivos de Aprendizaje</a:t>
            </a:r>
            <a:endParaRPr lang="es-CO" dirty="0"/>
          </a:p>
        </p:txBody>
      </p:sp>
      <p:sp>
        <p:nvSpPr>
          <p:cNvPr id="16" name="AutoShape 132"/>
          <p:cNvSpPr>
            <a:spLocks noChangeArrowheads="1"/>
          </p:cNvSpPr>
          <p:nvPr/>
        </p:nvSpPr>
        <p:spPr bwMode="auto">
          <a:xfrm>
            <a:off x="143933" y="1275257"/>
            <a:ext cx="6976533" cy="3305871"/>
          </a:xfrm>
          <a:prstGeom prst="roundRect">
            <a:avLst>
              <a:gd name="adj" fmla="val 4144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ko-KR" sz="2000" dirty="0">
              <a:solidFill>
                <a:srgbClr val="000000"/>
              </a:solidFill>
              <a:latin typeface="돋움" pitchFamily="34" charset="-127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7356711" y="1293056"/>
            <a:ext cx="1744955" cy="132343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000" dirty="0">
                <a:latin typeface="Arial" panose="020B0604020202020204" pitchFamily="34" charset="0"/>
                <a:cs typeface="Arial" panose="020B0604020202020204" pitchFamily="34" charset="0"/>
              </a:rPr>
              <a:t>Recurso interactivo expositivo.</a:t>
            </a:r>
          </a:p>
          <a:p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00" dirty="0">
                <a:latin typeface="Arial" panose="020B0604020202020204" pitchFamily="34" charset="0"/>
                <a:cs typeface="Arial" panose="020B0604020202020204" pitchFamily="34" charset="0"/>
              </a:rPr>
              <a:t>2 pestañas.</a:t>
            </a:r>
          </a:p>
          <a:p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2ª </a:t>
            </a:r>
            <a:r>
              <a:rPr lang="es-CO" sz="1000" dirty="0">
                <a:latin typeface="Arial" panose="020B0604020202020204" pitchFamily="34" charset="0"/>
                <a:cs typeface="Arial" panose="020B0604020202020204" pitchFamily="34" charset="0"/>
              </a:rPr>
              <a:t>pestaña:</a:t>
            </a:r>
          </a:p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Insertar botones que revelan los objetivos.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ángulo 22"/>
          <p:cNvSpPr/>
          <p:nvPr/>
        </p:nvSpPr>
        <p:spPr bwMode="auto">
          <a:xfrm>
            <a:off x="4516936" y="1035490"/>
            <a:ext cx="541585" cy="22043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rtlCol="0" anchor="ctr">
            <a:spAutoFit/>
          </a:bodyPr>
          <a:lstStyle/>
          <a:p>
            <a:pPr algn="ctr" latinLnBrk="1">
              <a:spcBef>
                <a:spcPct val="0"/>
              </a:spcBef>
            </a:pPr>
            <a:endParaRPr lang="es-CO" dirty="0" smtClean="0"/>
          </a:p>
        </p:txBody>
      </p:sp>
      <p:sp>
        <p:nvSpPr>
          <p:cNvPr id="24" name="Rectángulo 23"/>
          <p:cNvSpPr/>
          <p:nvPr/>
        </p:nvSpPr>
        <p:spPr bwMode="auto">
          <a:xfrm>
            <a:off x="5319198" y="1035490"/>
            <a:ext cx="541585" cy="220439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 rtlCol="0" anchor="ctr">
            <a:spAutoFit/>
          </a:bodyPr>
          <a:lstStyle/>
          <a:p>
            <a:pPr algn="ctr" latinLnBrk="1">
              <a:spcBef>
                <a:spcPct val="0"/>
              </a:spcBef>
            </a:pPr>
            <a:endParaRPr lang="es-CO" dirty="0" smtClean="0"/>
          </a:p>
        </p:txBody>
      </p:sp>
      <p:sp>
        <p:nvSpPr>
          <p:cNvPr id="26" name="Rectangle 2"/>
          <p:cNvSpPr/>
          <p:nvPr/>
        </p:nvSpPr>
        <p:spPr bwMode="auto">
          <a:xfrm>
            <a:off x="321732" y="2527941"/>
            <a:ext cx="6620933" cy="5539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 latinLnBrk="1">
              <a:lnSpc>
                <a:spcPts val="3600"/>
              </a:lnSpc>
              <a:spcBef>
                <a:spcPct val="0"/>
              </a:spcBef>
            </a:pPr>
            <a:r>
              <a:rPr lang="es-CO" sz="3600" dirty="0" smtClean="0"/>
              <a:t>→</a:t>
            </a:r>
          </a:p>
        </p:txBody>
      </p:sp>
      <p:sp>
        <p:nvSpPr>
          <p:cNvPr id="19" name="CuadroTexto 18"/>
          <p:cNvSpPr txBox="1"/>
          <p:nvPr/>
        </p:nvSpPr>
        <p:spPr>
          <a:xfrm>
            <a:off x="143933" y="1942795"/>
            <a:ext cx="7010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CO" dirty="0" smtClean="0"/>
              <a:t>El estudiante determina el significado de las señales a través de la          observación</a:t>
            </a:r>
            <a:endParaRPr lang="es-CO" sz="11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8" name="Rectangle 2"/>
          <p:cNvSpPr/>
          <p:nvPr/>
        </p:nvSpPr>
        <p:spPr bwMode="auto">
          <a:xfrm>
            <a:off x="321732" y="3320745"/>
            <a:ext cx="6620933" cy="5539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 latinLnBrk="1">
              <a:lnSpc>
                <a:spcPts val="3600"/>
              </a:lnSpc>
              <a:spcBef>
                <a:spcPct val="0"/>
              </a:spcBef>
            </a:pPr>
            <a:r>
              <a:rPr lang="es-CO" sz="3600" dirty="0" smtClean="0"/>
              <a:t>→</a:t>
            </a:r>
          </a:p>
        </p:txBody>
      </p:sp>
    </p:spTree>
    <p:extLst>
      <p:ext uri="{BB962C8B-B14F-4D97-AF65-F5344CB8AC3E}">
        <p14:creationId xmlns:p14="http://schemas.microsoft.com/office/powerpoint/2010/main" val="161156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Lenguaje	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938866" y="80029"/>
            <a:ext cx="1906291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>
                <a:latin typeface="Arial" panose="020B0604020202020204" pitchFamily="34" charset="0"/>
                <a:cs typeface="Arial" panose="020B0604020202020204" pitchFamily="34" charset="0"/>
              </a:rPr>
              <a:t>Interpretación de señales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490579" y="80029"/>
            <a:ext cx="1576072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00" dirty="0">
                <a:latin typeface="Arial" panose="020B0604020202020204" pitchFamily="34" charset="0"/>
                <a:cs typeface="Arial" panose="020B0604020202020204" pitchFamily="34" charset="0"/>
              </a:rPr>
              <a:t>L_G01_U05_L01_02_01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1439334" y="4757638"/>
            <a:ext cx="824265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Objetivos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631276" y="4757638"/>
            <a:ext cx="397866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4/5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22988" y="697613"/>
            <a:ext cx="2526076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Objetivos de Aprendizaje</a:t>
            </a:r>
            <a:endParaRPr lang="es-CO" dirty="0"/>
          </a:p>
        </p:txBody>
      </p:sp>
      <p:sp>
        <p:nvSpPr>
          <p:cNvPr id="16" name="AutoShape 132"/>
          <p:cNvSpPr>
            <a:spLocks noChangeArrowheads="1"/>
          </p:cNvSpPr>
          <p:nvPr/>
        </p:nvSpPr>
        <p:spPr bwMode="auto">
          <a:xfrm>
            <a:off x="143933" y="1275257"/>
            <a:ext cx="6976533" cy="3305871"/>
          </a:xfrm>
          <a:prstGeom prst="roundRect">
            <a:avLst>
              <a:gd name="adj" fmla="val 4144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ko-KR" sz="2000" dirty="0">
              <a:solidFill>
                <a:srgbClr val="000000"/>
              </a:solidFill>
              <a:latin typeface="돋움" pitchFamily="34" charset="-127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7356711" y="1293056"/>
            <a:ext cx="1744955" cy="132343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000" dirty="0">
                <a:latin typeface="Arial" panose="020B0604020202020204" pitchFamily="34" charset="0"/>
                <a:cs typeface="Arial" panose="020B0604020202020204" pitchFamily="34" charset="0"/>
              </a:rPr>
              <a:t>Recurso interactivo expositivo.</a:t>
            </a:r>
          </a:p>
          <a:p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00" dirty="0">
                <a:latin typeface="Arial" panose="020B0604020202020204" pitchFamily="34" charset="0"/>
                <a:cs typeface="Arial" panose="020B0604020202020204" pitchFamily="34" charset="0"/>
              </a:rPr>
              <a:t>2 pestañas.</a:t>
            </a:r>
          </a:p>
          <a:p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2ª </a:t>
            </a:r>
            <a:r>
              <a:rPr lang="es-CO" sz="1000" dirty="0">
                <a:latin typeface="Arial" panose="020B0604020202020204" pitchFamily="34" charset="0"/>
                <a:cs typeface="Arial" panose="020B0604020202020204" pitchFamily="34" charset="0"/>
              </a:rPr>
              <a:t>pestaña:</a:t>
            </a:r>
          </a:p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Insertar botones que revelan los objetivos.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ángulo 22"/>
          <p:cNvSpPr/>
          <p:nvPr/>
        </p:nvSpPr>
        <p:spPr bwMode="auto">
          <a:xfrm>
            <a:off x="4516936" y="1035490"/>
            <a:ext cx="541585" cy="22043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rtlCol="0" anchor="ctr">
            <a:spAutoFit/>
          </a:bodyPr>
          <a:lstStyle/>
          <a:p>
            <a:pPr algn="ctr" latinLnBrk="1">
              <a:spcBef>
                <a:spcPct val="0"/>
              </a:spcBef>
            </a:pPr>
            <a:endParaRPr lang="es-CO" dirty="0" smtClean="0"/>
          </a:p>
        </p:txBody>
      </p:sp>
      <p:sp>
        <p:nvSpPr>
          <p:cNvPr id="24" name="Rectángulo 23"/>
          <p:cNvSpPr/>
          <p:nvPr/>
        </p:nvSpPr>
        <p:spPr bwMode="auto">
          <a:xfrm>
            <a:off x="5319198" y="1035490"/>
            <a:ext cx="541585" cy="220439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 rtlCol="0" anchor="ctr">
            <a:spAutoFit/>
          </a:bodyPr>
          <a:lstStyle/>
          <a:p>
            <a:pPr algn="ctr" latinLnBrk="1">
              <a:spcBef>
                <a:spcPct val="0"/>
              </a:spcBef>
            </a:pPr>
            <a:endParaRPr lang="es-CO" dirty="0" smtClean="0"/>
          </a:p>
        </p:txBody>
      </p:sp>
      <p:sp>
        <p:nvSpPr>
          <p:cNvPr id="19" name="CuadroTexto 18"/>
          <p:cNvSpPr txBox="1"/>
          <p:nvPr/>
        </p:nvSpPr>
        <p:spPr>
          <a:xfrm>
            <a:off x="244799" y="2000582"/>
            <a:ext cx="6774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CO" dirty="0" smtClean="0"/>
              <a:t>El </a:t>
            </a:r>
            <a:r>
              <a:rPr lang="es-CO" dirty="0"/>
              <a:t>estudiante determina el significado de las señales a través de la observación.</a:t>
            </a:r>
            <a:endParaRPr lang="es-CO" sz="11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321730" y="2753859"/>
            <a:ext cx="6620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CO" dirty="0" smtClean="0"/>
              <a:t>El estudiante interpreta las señales informativas.</a:t>
            </a:r>
            <a:endParaRPr lang="es-CO" sz="11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0" name="Rectangle 2"/>
          <p:cNvSpPr/>
          <p:nvPr/>
        </p:nvSpPr>
        <p:spPr bwMode="auto">
          <a:xfrm>
            <a:off x="321730" y="3309191"/>
            <a:ext cx="6620933" cy="5539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 latinLnBrk="1">
              <a:lnSpc>
                <a:spcPts val="3600"/>
              </a:lnSpc>
              <a:spcBef>
                <a:spcPct val="0"/>
              </a:spcBef>
            </a:pPr>
            <a:r>
              <a:rPr lang="es-CO" sz="3600" dirty="0" smtClean="0"/>
              <a:t>→</a:t>
            </a:r>
          </a:p>
        </p:txBody>
      </p:sp>
    </p:spTree>
    <p:extLst>
      <p:ext uri="{BB962C8B-B14F-4D97-AF65-F5344CB8AC3E}">
        <p14:creationId xmlns:p14="http://schemas.microsoft.com/office/powerpoint/2010/main" val="65347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Lenguaje	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938866" y="80029"/>
            <a:ext cx="1906291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>
                <a:latin typeface="Arial" panose="020B0604020202020204" pitchFamily="34" charset="0"/>
                <a:cs typeface="Arial" panose="020B0604020202020204" pitchFamily="34" charset="0"/>
              </a:rPr>
              <a:t>Interpretación de señales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490579" y="80029"/>
            <a:ext cx="1576072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00" dirty="0">
                <a:latin typeface="Arial" panose="020B0604020202020204" pitchFamily="34" charset="0"/>
                <a:cs typeface="Arial" panose="020B0604020202020204" pitchFamily="34" charset="0"/>
              </a:rPr>
              <a:t>L_G01_U05_L01_02_01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1439334" y="4757638"/>
            <a:ext cx="824265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Objetivos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631276" y="4757638"/>
            <a:ext cx="397866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5/5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22988" y="697613"/>
            <a:ext cx="2526076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Objetivos de Aprendizaje</a:t>
            </a:r>
            <a:endParaRPr lang="es-CO" dirty="0"/>
          </a:p>
        </p:txBody>
      </p:sp>
      <p:sp>
        <p:nvSpPr>
          <p:cNvPr id="16" name="AutoShape 132"/>
          <p:cNvSpPr>
            <a:spLocks noChangeArrowheads="1"/>
          </p:cNvSpPr>
          <p:nvPr/>
        </p:nvSpPr>
        <p:spPr bwMode="auto">
          <a:xfrm>
            <a:off x="143933" y="1275257"/>
            <a:ext cx="6976533" cy="3305871"/>
          </a:xfrm>
          <a:prstGeom prst="roundRect">
            <a:avLst>
              <a:gd name="adj" fmla="val 4144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ko-KR" sz="2000" dirty="0">
              <a:solidFill>
                <a:srgbClr val="000000"/>
              </a:solidFill>
              <a:latin typeface="돋움" pitchFamily="34" charset="-127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7356711" y="1293056"/>
            <a:ext cx="1744955" cy="132343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000" dirty="0">
                <a:latin typeface="Arial" panose="020B0604020202020204" pitchFamily="34" charset="0"/>
                <a:cs typeface="Arial" panose="020B0604020202020204" pitchFamily="34" charset="0"/>
              </a:rPr>
              <a:t>Recurso interactivo expositivo.</a:t>
            </a:r>
          </a:p>
          <a:p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00" dirty="0">
                <a:latin typeface="Arial" panose="020B0604020202020204" pitchFamily="34" charset="0"/>
                <a:cs typeface="Arial" panose="020B0604020202020204" pitchFamily="34" charset="0"/>
              </a:rPr>
              <a:t>2 pestañas.</a:t>
            </a:r>
          </a:p>
          <a:p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2ª </a:t>
            </a:r>
            <a:r>
              <a:rPr lang="es-CO" sz="1000" dirty="0">
                <a:latin typeface="Arial" panose="020B0604020202020204" pitchFamily="34" charset="0"/>
                <a:cs typeface="Arial" panose="020B0604020202020204" pitchFamily="34" charset="0"/>
              </a:rPr>
              <a:t>pestaña:</a:t>
            </a:r>
          </a:p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Insertar botones que revelan los objetivos.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ángulo 22"/>
          <p:cNvSpPr/>
          <p:nvPr/>
        </p:nvSpPr>
        <p:spPr bwMode="auto">
          <a:xfrm>
            <a:off x="4516936" y="1035490"/>
            <a:ext cx="541585" cy="22043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rtlCol="0" anchor="ctr">
            <a:spAutoFit/>
          </a:bodyPr>
          <a:lstStyle/>
          <a:p>
            <a:pPr algn="ctr" latinLnBrk="1">
              <a:spcBef>
                <a:spcPct val="0"/>
              </a:spcBef>
            </a:pPr>
            <a:endParaRPr lang="es-CO" dirty="0" smtClean="0"/>
          </a:p>
        </p:txBody>
      </p:sp>
      <p:sp>
        <p:nvSpPr>
          <p:cNvPr id="24" name="Rectángulo 23"/>
          <p:cNvSpPr/>
          <p:nvPr/>
        </p:nvSpPr>
        <p:spPr bwMode="auto">
          <a:xfrm>
            <a:off x="5319198" y="1035490"/>
            <a:ext cx="541585" cy="220439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 rtlCol="0" anchor="ctr">
            <a:spAutoFit/>
          </a:bodyPr>
          <a:lstStyle/>
          <a:p>
            <a:pPr algn="ctr" latinLnBrk="1">
              <a:spcBef>
                <a:spcPct val="0"/>
              </a:spcBef>
            </a:pPr>
            <a:endParaRPr lang="es-CO" dirty="0" smtClean="0"/>
          </a:p>
        </p:txBody>
      </p:sp>
      <p:sp>
        <p:nvSpPr>
          <p:cNvPr id="19" name="CuadroTexto 18"/>
          <p:cNvSpPr txBox="1"/>
          <p:nvPr/>
        </p:nvSpPr>
        <p:spPr>
          <a:xfrm>
            <a:off x="244799" y="2000582"/>
            <a:ext cx="6774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CO" dirty="0" smtClean="0"/>
              <a:t>El </a:t>
            </a:r>
            <a:r>
              <a:rPr lang="es-CO" dirty="0"/>
              <a:t>estudiante determina el significado de las señales a través de la observación.</a:t>
            </a:r>
            <a:endParaRPr lang="es-CO" sz="11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244798" y="2799408"/>
            <a:ext cx="6620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CO" dirty="0" smtClean="0"/>
              <a:t>El estudiante interpreta las señales informativas.</a:t>
            </a:r>
            <a:endParaRPr lang="es-CO" sz="11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244799" y="3426642"/>
            <a:ext cx="6620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CO" dirty="0" smtClean="0"/>
              <a:t>El estudiante interpreta señales preventivas.</a:t>
            </a:r>
            <a:endParaRPr lang="es-CO" sz="11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17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Palant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3" y="588216"/>
            <a:ext cx="7219950" cy="4086225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Lenguaje	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938866" y="80029"/>
            <a:ext cx="1915909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Interpretación de señales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525595" y="64641"/>
            <a:ext cx="1576072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L_G01_U05_L01_03_01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631276" y="4757638"/>
            <a:ext cx="398592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1/2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32683" y="1250228"/>
            <a:ext cx="2426755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Desarrollo</a:t>
            </a:r>
            <a:r>
              <a:rPr lang="es-CO" dirty="0" smtClean="0">
                <a:sym typeface="Wingdings 3" panose="05040102010807070707" pitchFamily="18" charset="2"/>
              </a:rPr>
              <a:t></a:t>
            </a:r>
            <a:r>
              <a:rPr lang="es-CO" dirty="0" smtClean="0"/>
              <a:t> </a:t>
            </a:r>
            <a:r>
              <a:rPr lang="es-CO" dirty="0"/>
              <a:t>Actividad 1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7319078" y="1341539"/>
            <a:ext cx="172426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50" dirty="0" smtClean="0"/>
              <a:t>Recurso interactivo</a:t>
            </a:r>
          </a:p>
          <a:p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50" dirty="0">
                <a:solidFill>
                  <a:srgbClr val="FF0000"/>
                </a:solidFill>
              </a:rPr>
              <a:t>IL_G01_U05_L01_03_01_01</a:t>
            </a:r>
          </a:p>
          <a:p>
            <a:r>
              <a:rPr lang="es-CO" sz="900" dirty="0" smtClean="0"/>
              <a:t>Tomás, el niño de </a:t>
            </a: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AN_L_G01_U04_L05_01_01</a:t>
            </a:r>
            <a:endParaRPr lang="es-CO" sz="900" dirty="0"/>
          </a:p>
          <a:p>
            <a:endParaRPr lang="es-CO" sz="1050" dirty="0" smtClean="0">
              <a:solidFill>
                <a:srgbClr val="FF0000"/>
              </a:solidFill>
            </a:endParaRPr>
          </a:p>
          <a:p>
            <a:r>
              <a:rPr lang="es-CO" sz="1000" dirty="0">
                <a:solidFill>
                  <a:srgbClr val="FF0000"/>
                </a:solidFill>
              </a:rPr>
              <a:t>IL_G01_U05_L01_03_01_02</a:t>
            </a:r>
            <a:endParaRPr lang="es-CO" sz="900" dirty="0">
              <a:solidFill>
                <a:srgbClr val="FF0000"/>
              </a:solidFill>
            </a:endParaRPr>
          </a:p>
          <a:p>
            <a:r>
              <a:rPr lang="es-CO" sz="1000" dirty="0" smtClean="0"/>
              <a:t>Señal de sendero para biciletas que aparece en </a:t>
            </a:r>
          </a:p>
          <a:p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AN_L_G01_U04_L05_01_01</a:t>
            </a:r>
            <a:endParaRPr lang="es-CO" sz="800" dirty="0"/>
          </a:p>
          <a:p>
            <a:endParaRPr lang="es-CO" sz="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50" dirty="0">
                <a:solidFill>
                  <a:srgbClr val="FF0000"/>
                </a:solidFill>
              </a:rPr>
              <a:t>IL_G01_U05_L01_03_03_03</a:t>
            </a:r>
            <a:endParaRPr lang="es-CO" sz="1050" dirty="0" smtClean="0">
              <a:solidFill>
                <a:srgbClr val="FF0000"/>
              </a:solidFill>
            </a:endParaRPr>
          </a:p>
          <a:p>
            <a:r>
              <a:rPr lang="es-CO" sz="1050" dirty="0" smtClean="0"/>
              <a:t>Señal de iglesia cercana que aparece en </a:t>
            </a:r>
          </a:p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AN_L_G01_U04_L05_01_01</a:t>
            </a:r>
            <a:endParaRPr lang="es-CO" sz="900" dirty="0" smtClean="0"/>
          </a:p>
          <a:p>
            <a:endParaRPr lang="es-CO" sz="1050" dirty="0"/>
          </a:p>
        </p:txBody>
      </p:sp>
      <p:sp>
        <p:nvSpPr>
          <p:cNvPr id="18" name="CuadroTexto 14"/>
          <p:cNvSpPr txBox="1"/>
          <p:nvPr/>
        </p:nvSpPr>
        <p:spPr>
          <a:xfrm>
            <a:off x="711625" y="830623"/>
            <a:ext cx="2457599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Las señales informativas</a:t>
            </a:r>
            <a:endParaRPr lang="es-CO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191" b="82340" l="51778" r="84000">
                        <a14:foregroundMark x1="62222" y1="49149" x2="62222" y2="49149"/>
                        <a14:foregroundMark x1="68444" y1="50213" x2="68444" y2="50213"/>
                        <a14:foregroundMark x1="63111" y1="79787" x2="63111" y2="79787"/>
                        <a14:foregroundMark x1="72667" y1="80213" x2="72667" y2="80213"/>
                        <a14:backgroundMark x1="68000" y1="40213" x2="68000" y2="40213"/>
                        <a14:backgroundMark x1="74222" y1="57021" x2="74222" y2="57021"/>
                        <a14:backgroundMark x1="73556" y1="58085" x2="73556" y2="58085"/>
                      </a14:backgroundRemoval>
                    </a14:imgEffect>
                  </a14:imgLayer>
                </a14:imgProps>
              </a:ext>
            </a:extLst>
          </a:blip>
          <a:srcRect l="49046" t="31534" r="20252" b="17628"/>
          <a:stretch/>
        </p:blipFill>
        <p:spPr>
          <a:xfrm flipH="1">
            <a:off x="533177" y="2180411"/>
            <a:ext cx="1357180" cy="234715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3191" b="82340" l="51778" r="84000">
                        <a14:foregroundMark x1="62222" y1="49149" x2="62222" y2="49149"/>
                        <a14:foregroundMark x1="68444" y1="50213" x2="68444" y2="50213"/>
                        <a14:foregroundMark x1="63111" y1="79787" x2="63111" y2="79787"/>
                        <a14:foregroundMark x1="72667" y1="80213" x2="72667" y2="80213"/>
                        <a14:backgroundMark x1="68000" y1="40213" x2="68000" y2="40213"/>
                        <a14:backgroundMark x1="74222" y1="57021" x2="74222" y2="57021"/>
                        <a14:backgroundMark x1="73556" y1="58085" x2="73556" y2="58085"/>
                      </a14:backgroundRemoval>
                    </a14:imgEffect>
                  </a14:imgLayer>
                </a14:imgProps>
              </a:ext>
            </a:extLst>
          </a:blip>
          <a:srcRect l="73011" t="58217" r="19187" b="29113"/>
          <a:stretch/>
        </p:blipFill>
        <p:spPr>
          <a:xfrm rot="14566291">
            <a:off x="1425039" y="2850330"/>
            <a:ext cx="445931" cy="75621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93883" y="3974950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IL_G01_U05_L01_03_01_01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74633" y="2270548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IL_G01_U05_L01_03_01_02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31" name="Rounded Rectangular Callout 30"/>
          <p:cNvSpPr/>
          <p:nvPr/>
        </p:nvSpPr>
        <p:spPr>
          <a:xfrm>
            <a:off x="2145900" y="2743498"/>
            <a:ext cx="5166978" cy="1599675"/>
          </a:xfrm>
          <a:prstGeom prst="wedgeRoundRectCallout">
            <a:avLst>
              <a:gd name="adj1" fmla="val -60547"/>
              <a:gd name="adj2" fmla="val -20530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dirty="0" smtClean="0">
                <a:solidFill>
                  <a:schemeClr val="tx1"/>
                </a:solidFill>
                <a:latin typeface="Century Gothic"/>
                <a:cs typeface="Century Gothic"/>
              </a:rPr>
              <a:t>Las </a:t>
            </a:r>
            <a:r>
              <a:rPr lang="es-CO" b="1" dirty="0" smtClean="0">
                <a:solidFill>
                  <a:schemeClr val="tx1"/>
                </a:solidFill>
                <a:latin typeface="Century Gothic"/>
                <a:cs typeface="Century Gothic"/>
              </a:rPr>
              <a:t>señales informativas </a:t>
            </a:r>
            <a:r>
              <a:rPr lang="es-CO" dirty="0" smtClean="0">
                <a:solidFill>
                  <a:schemeClr val="tx1"/>
                </a:solidFill>
                <a:latin typeface="Century Gothic"/>
                <a:cs typeface="Century Gothic"/>
              </a:rPr>
              <a:t>son</a:t>
            </a:r>
            <a:r>
              <a:rPr lang="es-CO" b="1" dirty="0" smtClean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r>
              <a:rPr lang="es-CO" dirty="0" smtClean="0">
                <a:solidFill>
                  <a:schemeClr val="tx1"/>
                </a:solidFill>
                <a:latin typeface="Century Gothic"/>
                <a:cs typeface="Century Gothic"/>
              </a:rPr>
              <a:t>rectangulares, tienen el fondo azul y también un símbolo. Estas señales nos avisan la presencia de un lugar público de interés o un sitio que ofrece un servicio.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5356" b="30833" l="86250" r="93375"/>
                    </a14:imgEffect>
                  </a14:imgLayer>
                </a14:imgProps>
              </a:ext>
            </a:extLst>
          </a:blip>
          <a:srcRect l="86167" t="25541" r="6925" b="69226"/>
          <a:stretch/>
        </p:blipFill>
        <p:spPr>
          <a:xfrm>
            <a:off x="3363152" y="1799092"/>
            <a:ext cx="726863" cy="91757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3286" b="48462" l="7000" r="14625">
                        <a14:foregroundMark x1="10750" y1="44486" x2="10125" y2="44711"/>
                      </a14:backgroundRemoval>
                    </a14:imgEffect>
                  </a14:imgLayer>
                </a14:imgProps>
              </a:ext>
            </a:extLst>
          </a:blip>
          <a:srcRect l="6945" t="43287" r="86410" b="51586"/>
          <a:stretch/>
        </p:blipFill>
        <p:spPr>
          <a:xfrm>
            <a:off x="4656289" y="1820258"/>
            <a:ext cx="673759" cy="866223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5109300" y="2114869"/>
            <a:ext cx="2016382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dirty="0" smtClean="0">
                <a:solidFill>
                  <a:srgbClr val="FF0000"/>
                </a:solidFill>
              </a:rPr>
              <a:t>IL_G01_U05_L01_03_03_03</a:t>
            </a:r>
            <a:endParaRPr lang="es-CO" sz="1200" dirty="0">
              <a:solidFill>
                <a:srgbClr val="FF0000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2640434" y="1163891"/>
            <a:ext cx="41916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latin typeface="Century Gothic" panose="020B0502020202020204" pitchFamily="34" charset="0"/>
              </a:rPr>
              <a:t>Mira lo que Tomás e Isabel investigaron sobre las señales.</a:t>
            </a:r>
            <a:endParaRPr lang="es-CO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07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7617</TotalTime>
  <Words>2126</Words>
  <Application>Microsoft Office PowerPoint</Application>
  <PresentationFormat>Presentación en pantalla (4:3)</PresentationFormat>
  <Paragraphs>687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4" baseType="lpstr">
      <vt:lpstr>Tema de Office</vt:lpstr>
      <vt:lpstr>Interpretación de señales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CEN_Support</dc:creator>
  <cp:lastModifiedBy>Angela</cp:lastModifiedBy>
  <cp:revision>374</cp:revision>
  <dcterms:created xsi:type="dcterms:W3CDTF">2014-07-28T13:26:55Z</dcterms:created>
  <dcterms:modified xsi:type="dcterms:W3CDTF">2014-11-10T19:42:33Z</dcterms:modified>
</cp:coreProperties>
</file>