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2" r:id="rId1"/>
  </p:sldMasterIdLst>
  <p:sldIdLst>
    <p:sldId id="256" r:id="rId2"/>
    <p:sldId id="257" r:id="rId3"/>
    <p:sldId id="260" r:id="rId4"/>
    <p:sldId id="258" r:id="rId5"/>
    <p:sldId id="261" r:id="rId6"/>
    <p:sldId id="259" r:id="rId7"/>
    <p:sldId id="262" r:id="rId8"/>
    <p:sldId id="263" r:id="rId9"/>
    <p:sldId id="264" r:id="rId10"/>
    <p:sldId id="265" r:id="rId11"/>
    <p:sldId id="266" r:id="rId12"/>
    <p:sldId id="273" r:id="rId13"/>
    <p:sldId id="267" r:id="rId14"/>
    <p:sldId id="268" r:id="rId15"/>
    <p:sldId id="269" r:id="rId16"/>
    <p:sldId id="270" r:id="rId17"/>
    <p:sldId id="271" r:id="rId18"/>
    <p:sldId id="272" r:id="rId19"/>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EN_2F_OPO_PC06" initials="C" lastIdx="6" clrIdx="0">
    <p:extLst>
      <p:ext uri="{19B8F6BF-5375-455C-9EA6-DF929625EA0E}">
        <p15:presenceInfo xmlns:p15="http://schemas.microsoft.com/office/powerpoint/2012/main" xmlns="" userId="CEN_2F_OPO_PC06" providerId="None"/>
      </p:ext>
    </p:extLst>
  </p:cmAuthor>
  <p:cmAuthor id="2" name="Centor" initials="C" lastIdx="6" clrIdx="1"/>
  <p:cmAuthor id="3" name="Carlos Cuervo" initials="CC" lastIdx="15"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6600"/>
    <a:srgbClr val="DFF1CB"/>
    <a:srgbClr val="C2E49C"/>
    <a:srgbClr val="4A66AC"/>
    <a:srgbClr val="FF7F27"/>
    <a:srgbClr val="7E0000"/>
    <a:srgbClr val="990000"/>
    <a:srgbClr val="92D050"/>
    <a:srgbClr val="00B0F0"/>
    <a:srgbClr val="DFDA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04" autoAdjust="0"/>
    <p:restoredTop sz="94660"/>
  </p:normalViewPr>
  <p:slideViewPr>
    <p:cSldViewPr snapToGrid="0">
      <p:cViewPr varScale="1">
        <p:scale>
          <a:sx n="73" d="100"/>
          <a:sy n="73" d="100"/>
        </p:scale>
        <p:origin x="-1548" y="-10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1122363"/>
            <a:ext cx="6858000" cy="2387600"/>
          </a:xfrm>
        </p:spPr>
        <p:txBody>
          <a:bodyPr anchor="b"/>
          <a:lstStyle>
            <a:lvl1pPr algn="ctr">
              <a:defRPr sz="4500"/>
            </a:lvl1pPr>
          </a:lstStyle>
          <a:p>
            <a:r>
              <a:rPr lang="es-ES" smtClean="0"/>
              <a:t>Haga clic para modificar el estilo de título del patrón</a:t>
            </a:r>
            <a:endParaRPr lang="es-CO"/>
          </a:p>
        </p:txBody>
      </p:sp>
      <p:sp>
        <p:nvSpPr>
          <p:cNvPr id="3" name="Subtítulo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smtClean="0"/>
              <a:t>Haga clic para modificar el estilo de subtítulo del patrón</a:t>
            </a:r>
            <a:endParaRPr lang="es-CO"/>
          </a:p>
        </p:txBody>
      </p:sp>
      <p:sp>
        <p:nvSpPr>
          <p:cNvPr id="4" name="Marcador de fecha 3"/>
          <p:cNvSpPr>
            <a:spLocks noGrp="1"/>
          </p:cNvSpPr>
          <p:nvPr>
            <p:ph type="dt" sz="half" idx="10"/>
          </p:nvPr>
        </p:nvSpPr>
        <p:spPr/>
        <p:txBody>
          <a:bodyPr/>
          <a:lstStyle/>
          <a:p>
            <a:fld id="{723E0FD9-4F61-4771-8678-D1C4531CF6A3}" type="datetimeFigureOut">
              <a:rPr lang="es-CO" smtClean="0"/>
              <a:pPr/>
              <a:t>12/11/2014</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FC7868C6-6B1B-4619-A37A-AB805F5C2E48}" type="slidenum">
              <a:rPr lang="es-CO" smtClean="0"/>
              <a:pPr/>
              <a:t>‹Nº›</a:t>
            </a:fld>
            <a:endParaRPr lang="es-CO"/>
          </a:p>
        </p:txBody>
      </p:sp>
    </p:spTree>
    <p:extLst>
      <p:ext uri="{BB962C8B-B14F-4D97-AF65-F5344CB8AC3E}">
        <p14:creationId xmlns:p14="http://schemas.microsoft.com/office/powerpoint/2010/main" xmlns="" val="35174155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723E0FD9-4F61-4771-8678-D1C4531CF6A3}" type="datetimeFigureOut">
              <a:rPr lang="es-CO" smtClean="0"/>
              <a:pPr/>
              <a:t>12/11/2014</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FC7868C6-6B1B-4619-A37A-AB805F5C2E48}" type="slidenum">
              <a:rPr lang="es-CO" smtClean="0"/>
              <a:pPr/>
              <a:t>‹Nº›</a:t>
            </a:fld>
            <a:endParaRPr lang="es-CO"/>
          </a:p>
        </p:txBody>
      </p:sp>
    </p:spTree>
    <p:extLst>
      <p:ext uri="{BB962C8B-B14F-4D97-AF65-F5344CB8AC3E}">
        <p14:creationId xmlns:p14="http://schemas.microsoft.com/office/powerpoint/2010/main" xmlns="" val="3374522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365125"/>
            <a:ext cx="1971675" cy="5811838"/>
          </a:xfrm>
        </p:spPr>
        <p:txBody>
          <a:bodyPr vert="eaVert"/>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a:xfrm>
            <a:off x="628650" y="365125"/>
            <a:ext cx="5800725"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723E0FD9-4F61-4771-8678-D1C4531CF6A3}" type="datetimeFigureOut">
              <a:rPr lang="es-CO" smtClean="0"/>
              <a:pPr/>
              <a:t>12/11/2014</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FC7868C6-6B1B-4619-A37A-AB805F5C2E48}" type="slidenum">
              <a:rPr lang="es-CO" smtClean="0"/>
              <a:pPr/>
              <a:t>‹Nº›</a:t>
            </a:fld>
            <a:endParaRPr lang="es-CO"/>
          </a:p>
        </p:txBody>
      </p:sp>
    </p:spTree>
    <p:extLst>
      <p:ext uri="{BB962C8B-B14F-4D97-AF65-F5344CB8AC3E}">
        <p14:creationId xmlns:p14="http://schemas.microsoft.com/office/powerpoint/2010/main" xmlns="" val="1783317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723E0FD9-4F61-4771-8678-D1C4531CF6A3}" type="datetimeFigureOut">
              <a:rPr lang="es-CO" smtClean="0"/>
              <a:pPr/>
              <a:t>12/11/2014</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FC7868C6-6B1B-4619-A37A-AB805F5C2E48}" type="slidenum">
              <a:rPr lang="es-CO" smtClean="0"/>
              <a:pPr/>
              <a:t>‹Nº›</a:t>
            </a:fld>
            <a:endParaRPr lang="es-CO"/>
          </a:p>
        </p:txBody>
      </p:sp>
    </p:spTree>
    <p:extLst>
      <p:ext uri="{BB962C8B-B14F-4D97-AF65-F5344CB8AC3E}">
        <p14:creationId xmlns:p14="http://schemas.microsoft.com/office/powerpoint/2010/main" xmlns="" val="3693950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709739"/>
            <a:ext cx="7886700" cy="2852737"/>
          </a:xfrm>
        </p:spPr>
        <p:txBody>
          <a:bodyPr anchor="b"/>
          <a:lstStyle>
            <a:lvl1pPr>
              <a:defRPr sz="4500"/>
            </a:lvl1p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723E0FD9-4F61-4771-8678-D1C4531CF6A3}" type="datetimeFigureOut">
              <a:rPr lang="es-CO" smtClean="0"/>
              <a:pPr/>
              <a:t>12/11/2014</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FC7868C6-6B1B-4619-A37A-AB805F5C2E48}" type="slidenum">
              <a:rPr lang="es-CO" smtClean="0"/>
              <a:pPr/>
              <a:t>‹Nº›</a:t>
            </a:fld>
            <a:endParaRPr lang="es-CO"/>
          </a:p>
        </p:txBody>
      </p:sp>
    </p:spTree>
    <p:extLst>
      <p:ext uri="{BB962C8B-B14F-4D97-AF65-F5344CB8AC3E}">
        <p14:creationId xmlns:p14="http://schemas.microsoft.com/office/powerpoint/2010/main" xmlns="" val="2464718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sz="half" idx="1"/>
          </p:nvPr>
        </p:nvSpPr>
        <p:spPr>
          <a:xfrm>
            <a:off x="6286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contenido 3"/>
          <p:cNvSpPr>
            <a:spLocks noGrp="1"/>
          </p:cNvSpPr>
          <p:nvPr>
            <p:ph sz="half" idx="2"/>
          </p:nvPr>
        </p:nvSpPr>
        <p:spPr>
          <a:xfrm>
            <a:off x="46291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fecha 4"/>
          <p:cNvSpPr>
            <a:spLocks noGrp="1"/>
          </p:cNvSpPr>
          <p:nvPr>
            <p:ph type="dt" sz="half" idx="10"/>
          </p:nvPr>
        </p:nvSpPr>
        <p:spPr/>
        <p:txBody>
          <a:bodyPr/>
          <a:lstStyle/>
          <a:p>
            <a:fld id="{723E0FD9-4F61-4771-8678-D1C4531CF6A3}" type="datetimeFigureOut">
              <a:rPr lang="es-CO" smtClean="0"/>
              <a:pPr/>
              <a:t>12/11/2014</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FC7868C6-6B1B-4619-A37A-AB805F5C2E48}" type="slidenum">
              <a:rPr lang="es-CO" smtClean="0"/>
              <a:pPr/>
              <a:t>‹Nº›</a:t>
            </a:fld>
            <a:endParaRPr lang="es-CO"/>
          </a:p>
        </p:txBody>
      </p:sp>
    </p:spTree>
    <p:extLst>
      <p:ext uri="{BB962C8B-B14F-4D97-AF65-F5344CB8AC3E}">
        <p14:creationId xmlns:p14="http://schemas.microsoft.com/office/powerpoint/2010/main" xmlns="" val="4265544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29841" y="365126"/>
            <a:ext cx="7886700" cy="1325563"/>
          </a:xfrm>
        </p:spPr>
        <p:txBody>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629842" y="2505075"/>
            <a:ext cx="3868340"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texto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4629150" y="2505075"/>
            <a:ext cx="3887391"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Marcador de fecha 6"/>
          <p:cNvSpPr>
            <a:spLocks noGrp="1"/>
          </p:cNvSpPr>
          <p:nvPr>
            <p:ph type="dt" sz="half" idx="10"/>
          </p:nvPr>
        </p:nvSpPr>
        <p:spPr/>
        <p:txBody>
          <a:bodyPr/>
          <a:lstStyle/>
          <a:p>
            <a:fld id="{723E0FD9-4F61-4771-8678-D1C4531CF6A3}" type="datetimeFigureOut">
              <a:rPr lang="es-CO" smtClean="0"/>
              <a:pPr/>
              <a:t>12/11/2014</a:t>
            </a:fld>
            <a:endParaRPr lang="es-CO"/>
          </a:p>
        </p:txBody>
      </p:sp>
      <p:sp>
        <p:nvSpPr>
          <p:cNvPr id="8" name="Marcador de pie de página 7"/>
          <p:cNvSpPr>
            <a:spLocks noGrp="1"/>
          </p:cNvSpPr>
          <p:nvPr>
            <p:ph type="ftr" sz="quarter" idx="11"/>
          </p:nvPr>
        </p:nvSpPr>
        <p:spPr/>
        <p:txBody>
          <a:bodyPr/>
          <a:lstStyle/>
          <a:p>
            <a:endParaRPr lang="es-CO"/>
          </a:p>
        </p:txBody>
      </p:sp>
      <p:sp>
        <p:nvSpPr>
          <p:cNvPr id="9" name="Marcador de número de diapositiva 8"/>
          <p:cNvSpPr>
            <a:spLocks noGrp="1"/>
          </p:cNvSpPr>
          <p:nvPr>
            <p:ph type="sldNum" sz="quarter" idx="12"/>
          </p:nvPr>
        </p:nvSpPr>
        <p:spPr/>
        <p:txBody>
          <a:bodyPr/>
          <a:lstStyle/>
          <a:p>
            <a:fld id="{FC7868C6-6B1B-4619-A37A-AB805F5C2E48}" type="slidenum">
              <a:rPr lang="es-CO" smtClean="0"/>
              <a:pPr/>
              <a:t>‹Nº›</a:t>
            </a:fld>
            <a:endParaRPr lang="es-CO"/>
          </a:p>
        </p:txBody>
      </p:sp>
    </p:spTree>
    <p:extLst>
      <p:ext uri="{BB962C8B-B14F-4D97-AF65-F5344CB8AC3E}">
        <p14:creationId xmlns:p14="http://schemas.microsoft.com/office/powerpoint/2010/main" xmlns="" val="2968363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fecha 2"/>
          <p:cNvSpPr>
            <a:spLocks noGrp="1"/>
          </p:cNvSpPr>
          <p:nvPr>
            <p:ph type="dt" sz="half" idx="10"/>
          </p:nvPr>
        </p:nvSpPr>
        <p:spPr/>
        <p:txBody>
          <a:bodyPr/>
          <a:lstStyle/>
          <a:p>
            <a:fld id="{723E0FD9-4F61-4771-8678-D1C4531CF6A3}" type="datetimeFigureOut">
              <a:rPr lang="es-CO" smtClean="0"/>
              <a:pPr/>
              <a:t>12/11/2014</a:t>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FC7868C6-6B1B-4619-A37A-AB805F5C2E48}" type="slidenum">
              <a:rPr lang="es-CO" smtClean="0"/>
              <a:pPr/>
              <a:t>‹Nº›</a:t>
            </a:fld>
            <a:endParaRPr lang="es-CO"/>
          </a:p>
        </p:txBody>
      </p:sp>
    </p:spTree>
    <p:extLst>
      <p:ext uri="{BB962C8B-B14F-4D97-AF65-F5344CB8AC3E}">
        <p14:creationId xmlns:p14="http://schemas.microsoft.com/office/powerpoint/2010/main" xmlns="" val="35911620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723E0FD9-4F61-4771-8678-D1C4531CF6A3}" type="datetimeFigureOut">
              <a:rPr lang="es-CO" smtClean="0"/>
              <a:pPr/>
              <a:t>12/11/2014</a:t>
            </a:fld>
            <a:endParaRPr lang="es-CO"/>
          </a:p>
        </p:txBody>
      </p:sp>
      <p:sp>
        <p:nvSpPr>
          <p:cNvPr id="3" name="Marcador de pie de página 2"/>
          <p:cNvSpPr>
            <a:spLocks noGrp="1"/>
          </p:cNvSpPr>
          <p:nvPr>
            <p:ph type="ftr" sz="quarter" idx="11"/>
          </p:nvPr>
        </p:nvSpPr>
        <p:spPr/>
        <p:txBody>
          <a:bodyPr/>
          <a:lstStyle/>
          <a:p>
            <a:endParaRPr lang="es-CO"/>
          </a:p>
        </p:txBody>
      </p:sp>
      <p:sp>
        <p:nvSpPr>
          <p:cNvPr id="4" name="Marcador de número de diapositiva 3"/>
          <p:cNvSpPr>
            <a:spLocks noGrp="1"/>
          </p:cNvSpPr>
          <p:nvPr>
            <p:ph type="sldNum" sz="quarter" idx="12"/>
          </p:nvPr>
        </p:nvSpPr>
        <p:spPr/>
        <p:txBody>
          <a:bodyPr/>
          <a:lstStyle/>
          <a:p>
            <a:fld id="{FC7868C6-6B1B-4619-A37A-AB805F5C2E48}" type="slidenum">
              <a:rPr lang="es-CO" smtClean="0"/>
              <a:pPr/>
              <a:t>‹Nº›</a:t>
            </a:fld>
            <a:endParaRPr lang="es-CO"/>
          </a:p>
        </p:txBody>
      </p:sp>
    </p:spTree>
    <p:extLst>
      <p:ext uri="{BB962C8B-B14F-4D97-AF65-F5344CB8AC3E}">
        <p14:creationId xmlns:p14="http://schemas.microsoft.com/office/powerpoint/2010/main" xmlns="" val="3920472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457200"/>
            <a:ext cx="2949178" cy="1600200"/>
          </a:xfrm>
        </p:spPr>
        <p:txBody>
          <a:bodyPr anchor="b"/>
          <a:lstStyle>
            <a:lvl1pPr>
              <a:defRPr sz="2400"/>
            </a:lvl1pPr>
          </a:lstStyle>
          <a:p>
            <a:r>
              <a:rPr lang="es-ES" smtClean="0"/>
              <a:t>Haga clic para modificar el estilo de título del patrón</a:t>
            </a:r>
            <a:endParaRPr lang="es-CO"/>
          </a:p>
        </p:txBody>
      </p:sp>
      <p:sp>
        <p:nvSpPr>
          <p:cNvPr id="3" name="Marcador de contenido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texto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723E0FD9-4F61-4771-8678-D1C4531CF6A3}" type="datetimeFigureOut">
              <a:rPr lang="es-CO" smtClean="0"/>
              <a:pPr/>
              <a:t>12/11/2014</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FC7868C6-6B1B-4619-A37A-AB805F5C2E48}" type="slidenum">
              <a:rPr lang="es-CO" smtClean="0"/>
              <a:pPr/>
              <a:t>‹Nº›</a:t>
            </a:fld>
            <a:endParaRPr lang="es-CO"/>
          </a:p>
        </p:txBody>
      </p:sp>
    </p:spTree>
    <p:extLst>
      <p:ext uri="{BB962C8B-B14F-4D97-AF65-F5344CB8AC3E}">
        <p14:creationId xmlns:p14="http://schemas.microsoft.com/office/powerpoint/2010/main" xmlns="" val="21466814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457200"/>
            <a:ext cx="2949178" cy="1600200"/>
          </a:xfrm>
        </p:spPr>
        <p:txBody>
          <a:bodyPr anchor="b"/>
          <a:lstStyle>
            <a:lvl1pPr>
              <a:defRPr sz="2400"/>
            </a:lvl1pPr>
          </a:lstStyle>
          <a:p>
            <a:r>
              <a:rPr lang="es-ES" smtClean="0"/>
              <a:t>Haga clic para modificar el estilo de título del patrón</a:t>
            </a:r>
            <a:endParaRPr lang="es-CO"/>
          </a:p>
        </p:txBody>
      </p:sp>
      <p:sp>
        <p:nvSpPr>
          <p:cNvPr id="3" name="Marcador de posición de imagen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s-CO"/>
          </a:p>
        </p:txBody>
      </p:sp>
      <p:sp>
        <p:nvSpPr>
          <p:cNvPr id="4" name="Marcador de texto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723E0FD9-4F61-4771-8678-D1C4531CF6A3}" type="datetimeFigureOut">
              <a:rPr lang="es-CO" smtClean="0"/>
              <a:pPr/>
              <a:t>12/11/2014</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FC7868C6-6B1B-4619-A37A-AB805F5C2E48}" type="slidenum">
              <a:rPr lang="es-CO" smtClean="0"/>
              <a:pPr/>
              <a:t>‹Nº›</a:t>
            </a:fld>
            <a:endParaRPr lang="es-CO"/>
          </a:p>
        </p:txBody>
      </p:sp>
    </p:spTree>
    <p:extLst>
      <p:ext uri="{BB962C8B-B14F-4D97-AF65-F5344CB8AC3E}">
        <p14:creationId xmlns:p14="http://schemas.microsoft.com/office/powerpoint/2010/main" xmlns="" val="11426625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23E0FD9-4F61-4771-8678-D1C4531CF6A3}" type="datetimeFigureOut">
              <a:rPr lang="es-CO" smtClean="0"/>
              <a:pPr/>
              <a:t>12/11/2014</a:t>
            </a:fld>
            <a:endParaRPr lang="es-CO"/>
          </a:p>
        </p:txBody>
      </p:sp>
      <p:sp>
        <p:nvSpPr>
          <p:cNvPr id="5" name="Marcador de pie de página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s-CO"/>
          </a:p>
        </p:txBody>
      </p:sp>
      <p:sp>
        <p:nvSpPr>
          <p:cNvPr id="6" name="Marcador de número de diapositiva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C7868C6-6B1B-4619-A37A-AB805F5C2E48}" type="slidenum">
              <a:rPr lang="es-CO" smtClean="0"/>
              <a:pPr/>
              <a:t>‹Nº›</a:t>
            </a:fld>
            <a:endParaRPr lang="es-CO"/>
          </a:p>
        </p:txBody>
      </p:sp>
    </p:spTree>
    <p:extLst>
      <p:ext uri="{BB962C8B-B14F-4D97-AF65-F5344CB8AC3E}">
        <p14:creationId xmlns:p14="http://schemas.microsoft.com/office/powerpoint/2010/main" xmlns="" val="2488018223"/>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hyperlink" Target="http://www.banrepcultural.org/museo-del-oro/las-colecciones-y-sus-artifices" TargetMode="External"/><Relationship Id="rId9"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14.png"/><Relationship Id="rId4" Type="http://schemas.openxmlformats.org/officeDocument/2006/relationships/image" Target="../media/image18.png"/><Relationship Id="rId9" Type="http://schemas.openxmlformats.org/officeDocument/2006/relationships/image" Target="../media/image19.png"/></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png"/><Relationship Id="rId7"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101352" y="3191932"/>
            <a:ext cx="6882714" cy="470659"/>
          </a:xfrm>
        </p:spPr>
        <p:style>
          <a:lnRef idx="2">
            <a:schemeClr val="accent5"/>
          </a:lnRef>
          <a:fillRef idx="1">
            <a:schemeClr val="lt1"/>
          </a:fillRef>
          <a:effectRef idx="0">
            <a:schemeClr val="accent5"/>
          </a:effectRef>
          <a:fontRef idx="minor">
            <a:schemeClr val="dk1"/>
          </a:fontRef>
        </p:style>
        <p:txBody>
          <a:bodyPr>
            <a:normAutofit/>
          </a:bodyPr>
          <a:lstStyle/>
          <a:p>
            <a:r>
              <a:rPr lang="es-CO" sz="2400" dirty="0">
                <a:latin typeface="Arial" panose="020B0604020202020204" pitchFamily="34" charset="0"/>
                <a:cs typeface="Arial" panose="020B0604020202020204" pitchFamily="34" charset="0"/>
              </a:rPr>
              <a:t>Reconocimiento de secuencias de figuras.</a:t>
            </a:r>
          </a:p>
        </p:txBody>
      </p:sp>
    </p:spTree>
    <p:extLst>
      <p:ext uri="{BB962C8B-B14F-4D97-AF65-F5344CB8AC3E}">
        <p14:creationId xmlns:p14="http://schemas.microsoft.com/office/powerpoint/2010/main" xmlns="" val="35903603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0" name="Imagen 19"/>
          <p:cNvPicPr>
            <a:picLocks noChangeAspect="1"/>
          </p:cNvPicPr>
          <p:nvPr/>
        </p:nvPicPr>
        <p:blipFill>
          <a:blip r:embed="rId3" cstate="print">
            <a:grayscl/>
          </a:blip>
          <a:stretch>
            <a:fillRect/>
          </a:stretch>
        </p:blipFill>
        <p:spPr>
          <a:xfrm>
            <a:off x="22643" y="609597"/>
            <a:ext cx="7327860" cy="4008251"/>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Matemáticas</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306526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Reconocimiento de secuencias de figuras.</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1/3</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2309607"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Completa la secuencia</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2</a:t>
            </a:r>
            <a:endParaRPr lang="es-CO" sz="1200" dirty="0"/>
          </a:p>
        </p:txBody>
      </p:sp>
      <p:sp>
        <p:nvSpPr>
          <p:cNvPr id="24" name="CuadroTexto 23"/>
          <p:cNvSpPr txBox="1"/>
          <p:nvPr/>
        </p:nvSpPr>
        <p:spPr>
          <a:xfrm>
            <a:off x="7367148" y="153710"/>
            <a:ext cx="161294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M_G01_U05_L02_03_02</a:t>
            </a:r>
            <a:endParaRPr lang="es-CO" sz="1000" dirty="0">
              <a:latin typeface="Arial" panose="020B0604020202020204" pitchFamily="34" charset="0"/>
              <a:cs typeface="Arial" panose="020B0604020202020204" pitchFamily="34" charset="0"/>
            </a:endParaRPr>
          </a:p>
        </p:txBody>
      </p:sp>
      <p:sp>
        <p:nvSpPr>
          <p:cNvPr id="28" name="CuadroTexto 27"/>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33" name="CuadroTexto 32"/>
          <p:cNvSpPr txBox="1"/>
          <p:nvPr/>
        </p:nvSpPr>
        <p:spPr>
          <a:xfrm>
            <a:off x="257710" y="1571007"/>
            <a:ext cx="6779742" cy="369332"/>
          </a:xfrm>
          <a:prstGeom prst="rect">
            <a:avLst/>
          </a:prstGeom>
          <a:noFill/>
        </p:spPr>
        <p:txBody>
          <a:bodyPr wrap="square" rtlCol="0">
            <a:spAutoFit/>
          </a:bodyPr>
          <a:lstStyle/>
          <a:p>
            <a:r>
              <a:rPr lang="es-CO" dirty="0" smtClean="0"/>
              <a:t>Completa la secuencia y descifra el patrón para abrir el cofre.</a:t>
            </a:r>
            <a:endParaRPr lang="es-CO" dirty="0"/>
          </a:p>
        </p:txBody>
      </p:sp>
      <p:sp>
        <p:nvSpPr>
          <p:cNvPr id="65" name="TextBox 19"/>
          <p:cNvSpPr txBox="1">
            <a:spLocks noChangeArrowheads="1"/>
          </p:cNvSpPr>
          <p:nvPr/>
        </p:nvSpPr>
        <p:spPr bwMode="auto">
          <a:xfrm>
            <a:off x="7272518" y="1255929"/>
            <a:ext cx="1871482" cy="37856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sz="2000">
                <a:solidFill>
                  <a:schemeClr val="tx1"/>
                </a:solidFill>
                <a:latin typeface="맑은 고딕" pitchFamily="34" charset="-127"/>
                <a:ea typeface="맑은 고딕" pitchFamily="34" charset="-127"/>
              </a:defRPr>
            </a:lvl1pPr>
            <a:lvl2pPr marL="742950" indent="-285750" eaLnBrk="0" hangingPunct="0">
              <a:defRPr kumimoji="1" sz="2000">
                <a:solidFill>
                  <a:schemeClr val="tx1"/>
                </a:solidFill>
                <a:latin typeface="맑은 고딕" pitchFamily="34" charset="-127"/>
                <a:ea typeface="맑은 고딕" pitchFamily="34" charset="-127"/>
              </a:defRPr>
            </a:lvl2pPr>
            <a:lvl3pPr marL="1143000" indent="-228600" eaLnBrk="0" hangingPunct="0">
              <a:defRPr kumimoji="1" sz="2000">
                <a:solidFill>
                  <a:schemeClr val="tx1"/>
                </a:solidFill>
                <a:latin typeface="맑은 고딕" pitchFamily="34" charset="-127"/>
                <a:ea typeface="맑은 고딕" pitchFamily="34" charset="-127"/>
              </a:defRPr>
            </a:lvl3pPr>
            <a:lvl4pPr marL="1600200" indent="-228600" eaLnBrk="0" hangingPunct="0">
              <a:defRPr kumimoji="1" sz="2000">
                <a:solidFill>
                  <a:schemeClr val="tx1"/>
                </a:solidFill>
                <a:latin typeface="맑은 고딕" pitchFamily="34" charset="-127"/>
                <a:ea typeface="맑은 고딕" pitchFamily="34" charset="-127"/>
              </a:defRPr>
            </a:lvl4pPr>
            <a:lvl5pPr marL="2057400" indent="-228600" eaLnBrk="0" hangingPunct="0">
              <a:defRPr kumimoji="1" sz="2000">
                <a:solidFill>
                  <a:schemeClr val="tx1"/>
                </a:solidFill>
                <a:latin typeface="맑은 고딕" pitchFamily="34" charset="-127"/>
                <a:ea typeface="맑은 고딕" pitchFamily="34" charset="-127"/>
              </a:defRPr>
            </a:lvl5pPr>
            <a:lvl6pPr marL="25146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6pPr>
            <a:lvl7pPr marL="29718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7pPr>
            <a:lvl8pPr marL="34290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8pPr>
            <a:lvl9pPr marL="38862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9pPr>
          </a:lstStyle>
          <a:p>
            <a:pPr eaLnBrk="1" fontAlgn="base" hangingPunct="1">
              <a:spcBef>
                <a:spcPct val="50000"/>
              </a:spcBef>
              <a:spcAft>
                <a:spcPct val="0"/>
              </a:spcAft>
            </a:pPr>
            <a:r>
              <a:rPr lang="es-CO" altLang="ko-KR" sz="750" dirty="0" smtClean="0">
                <a:solidFill>
                  <a:srgbClr val="000000"/>
                </a:solidFill>
                <a:latin typeface="Verdana" pitchFamily="34" charset="0"/>
              </a:rPr>
              <a:t>Recurso interactivo de plantilla (arrastre y completar espacios en blanco)</a:t>
            </a:r>
          </a:p>
          <a:p>
            <a:pPr eaLnBrk="1" fontAlgn="base" hangingPunct="1">
              <a:spcBef>
                <a:spcPct val="50000"/>
              </a:spcBef>
              <a:spcAft>
                <a:spcPct val="0"/>
              </a:spcAft>
            </a:pPr>
            <a:r>
              <a:rPr lang="es-CO" altLang="ko-KR" sz="750" dirty="0" smtClean="0">
                <a:solidFill>
                  <a:srgbClr val="000000"/>
                </a:solidFill>
                <a:latin typeface="Verdana" pitchFamily="34" charset="0"/>
              </a:rPr>
              <a:t>Se propone un cofre con una secuencia para abrirlo. </a:t>
            </a:r>
          </a:p>
          <a:p>
            <a:pPr eaLnBrk="1" fontAlgn="base" hangingPunct="1">
              <a:spcBef>
                <a:spcPct val="50000"/>
              </a:spcBef>
              <a:spcAft>
                <a:spcPct val="0"/>
              </a:spcAft>
            </a:pPr>
            <a:r>
              <a:rPr lang="es-CO" altLang="ko-KR" sz="750" dirty="0" smtClean="0">
                <a:solidFill>
                  <a:srgbClr val="000000"/>
                </a:solidFill>
                <a:latin typeface="Verdana" pitchFamily="34" charset="0"/>
              </a:rPr>
              <a:t>Se habilita la opción para que el usuario arrastre la imagen que quiera al lugar en el cofre que quiera. Es importante que las imágenes se dupliquen al arrastrarse, pues se van a repetir. </a:t>
            </a:r>
          </a:p>
          <a:p>
            <a:pPr eaLnBrk="1" fontAlgn="base" hangingPunct="1">
              <a:spcBef>
                <a:spcPct val="50000"/>
              </a:spcBef>
              <a:spcAft>
                <a:spcPct val="0"/>
              </a:spcAft>
            </a:pPr>
            <a:r>
              <a:rPr lang="es-CO" altLang="ko-KR" sz="750" dirty="0" smtClean="0">
                <a:solidFill>
                  <a:srgbClr val="000000"/>
                </a:solidFill>
                <a:latin typeface="Verdana" pitchFamily="34" charset="0"/>
              </a:rPr>
              <a:t>Las imágenes corresponden a tres figuras indígenas tomadas de la página web del mueso de oro</a:t>
            </a:r>
            <a:r>
              <a:rPr lang="es-CO" altLang="ko-KR" sz="750" dirty="0">
                <a:solidFill>
                  <a:srgbClr val="000000"/>
                </a:solidFill>
                <a:latin typeface="Verdana" pitchFamily="34" charset="0"/>
              </a:rPr>
              <a:t>. </a:t>
            </a:r>
            <a:r>
              <a:rPr lang="es-CO" altLang="ko-KR" sz="750" dirty="0">
                <a:solidFill>
                  <a:srgbClr val="000000"/>
                </a:solidFill>
                <a:latin typeface="Verdana" pitchFamily="34" charset="0"/>
                <a:hlinkClick r:id="rId4"/>
              </a:rPr>
              <a:t>http://</a:t>
            </a:r>
            <a:r>
              <a:rPr lang="es-CO" altLang="ko-KR" sz="750" dirty="0" smtClean="0">
                <a:solidFill>
                  <a:srgbClr val="000000"/>
                </a:solidFill>
                <a:latin typeface="Verdana" pitchFamily="34" charset="0"/>
                <a:hlinkClick r:id="rId4"/>
              </a:rPr>
              <a:t>www.banrepcultural.org/museo-del-oro/las-colecciones-y-sus-artifices</a:t>
            </a:r>
            <a:r>
              <a:rPr lang="es-CO" altLang="ko-KR" sz="750" dirty="0" smtClean="0">
                <a:solidFill>
                  <a:srgbClr val="000000"/>
                </a:solidFill>
                <a:latin typeface="Verdana" pitchFamily="34" charset="0"/>
              </a:rPr>
              <a:t> </a:t>
            </a:r>
          </a:p>
          <a:p>
            <a:pPr eaLnBrk="1" fontAlgn="base" hangingPunct="1">
              <a:spcBef>
                <a:spcPct val="50000"/>
              </a:spcBef>
              <a:spcAft>
                <a:spcPct val="0"/>
              </a:spcAft>
            </a:pPr>
            <a:r>
              <a:rPr lang="es-CO" altLang="ko-KR" sz="750" dirty="0" smtClean="0">
                <a:solidFill>
                  <a:srgbClr val="000000"/>
                </a:solidFill>
                <a:latin typeface="Verdana" pitchFamily="34" charset="0"/>
              </a:rPr>
              <a:t>Cada imagen tiene un sonido característico, que al hacer clic sobre él, suena. El sonido debe ser corto. </a:t>
            </a:r>
          </a:p>
          <a:p>
            <a:pPr eaLnBrk="1" fontAlgn="base" hangingPunct="1">
              <a:spcBef>
                <a:spcPct val="50000"/>
              </a:spcBef>
              <a:spcAft>
                <a:spcPct val="0"/>
              </a:spcAft>
            </a:pPr>
            <a:r>
              <a:rPr lang="es-CO" altLang="ko-KR" sz="750" dirty="0" smtClean="0">
                <a:solidFill>
                  <a:srgbClr val="000000"/>
                </a:solidFill>
                <a:latin typeface="Verdana" pitchFamily="34" charset="0"/>
              </a:rPr>
              <a:t>Al completar la secuencia y el patrón correctamente, el cofre se abre y suena el patrón (la secuencia de los sonidos). </a:t>
            </a:r>
          </a:p>
          <a:p>
            <a:pPr eaLnBrk="1" fontAlgn="base" hangingPunct="1">
              <a:spcBef>
                <a:spcPct val="50000"/>
              </a:spcBef>
              <a:spcAft>
                <a:spcPct val="0"/>
              </a:spcAft>
            </a:pPr>
            <a:r>
              <a:rPr lang="es-CO" altLang="ko-KR" sz="750" dirty="0">
                <a:solidFill>
                  <a:srgbClr val="000000"/>
                </a:solidFill>
                <a:latin typeface="Verdana" pitchFamily="34" charset="0"/>
              </a:rPr>
              <a:t>Las respuestas correctas y los sonidos de cada imagen se muestran en “Narración y comentarios</a:t>
            </a:r>
            <a:r>
              <a:rPr lang="es-CO" altLang="ko-KR" sz="750" dirty="0" smtClean="0">
                <a:solidFill>
                  <a:srgbClr val="000000"/>
                </a:solidFill>
                <a:latin typeface="Verdana" pitchFamily="34" charset="0"/>
              </a:rPr>
              <a:t>”</a:t>
            </a:r>
            <a:endParaRPr lang="es-CO" altLang="ko-KR" sz="750" dirty="0">
              <a:solidFill>
                <a:srgbClr val="000000"/>
              </a:solidFill>
              <a:latin typeface="Verdana" pitchFamily="34" charset="0"/>
            </a:endParaRPr>
          </a:p>
        </p:txBody>
      </p:sp>
      <p:pic>
        <p:nvPicPr>
          <p:cNvPr id="36" name="Imagen 35"/>
          <p:cNvPicPr>
            <a:picLocks noChangeAspect="1"/>
          </p:cNvPicPr>
          <p:nvPr/>
        </p:nvPicPr>
        <p:blipFill>
          <a:blip r:embed="rId5" cstate="print"/>
          <a:stretch>
            <a:fillRect/>
          </a:stretch>
        </p:blipFill>
        <p:spPr>
          <a:xfrm>
            <a:off x="497903" y="2182712"/>
            <a:ext cx="360000" cy="360000"/>
          </a:xfrm>
          <a:prstGeom prst="rect">
            <a:avLst/>
          </a:prstGeom>
        </p:spPr>
      </p:pic>
      <p:pic>
        <p:nvPicPr>
          <p:cNvPr id="37" name="Imagen 36"/>
          <p:cNvPicPr>
            <a:picLocks noChangeAspect="1"/>
          </p:cNvPicPr>
          <p:nvPr/>
        </p:nvPicPr>
        <p:blipFill rotWithShape="1">
          <a:blip r:embed="rId6" cstate="print"/>
          <a:srcRect l="-175" t="24431" r="49435" b="22838"/>
          <a:stretch/>
        </p:blipFill>
        <p:spPr>
          <a:xfrm>
            <a:off x="500530" y="2919093"/>
            <a:ext cx="354029" cy="360000"/>
          </a:xfrm>
          <a:prstGeom prst="rect">
            <a:avLst/>
          </a:prstGeom>
        </p:spPr>
      </p:pic>
      <p:pic>
        <p:nvPicPr>
          <p:cNvPr id="38" name="Imagen 37"/>
          <p:cNvPicPr>
            <a:picLocks noChangeAspect="1"/>
          </p:cNvPicPr>
          <p:nvPr/>
        </p:nvPicPr>
        <p:blipFill>
          <a:blip r:embed="rId7" cstate="print"/>
          <a:stretch>
            <a:fillRect/>
          </a:stretch>
        </p:blipFill>
        <p:spPr>
          <a:xfrm>
            <a:off x="497545" y="3543120"/>
            <a:ext cx="360000" cy="360000"/>
          </a:xfrm>
          <a:prstGeom prst="rect">
            <a:avLst/>
          </a:prstGeom>
        </p:spPr>
      </p:pic>
      <p:pic>
        <p:nvPicPr>
          <p:cNvPr id="71" name="Imagen 70"/>
          <p:cNvPicPr>
            <a:picLocks noChangeAspect="1"/>
          </p:cNvPicPr>
          <p:nvPr/>
        </p:nvPicPr>
        <p:blipFill>
          <a:blip r:embed="rId8" cstate="print"/>
          <a:stretch>
            <a:fillRect/>
          </a:stretch>
        </p:blipFill>
        <p:spPr>
          <a:xfrm>
            <a:off x="4357427" y="5164893"/>
            <a:ext cx="2056867" cy="1583419"/>
          </a:xfrm>
          <a:prstGeom prst="rect">
            <a:avLst/>
          </a:prstGeom>
        </p:spPr>
      </p:pic>
      <p:pic>
        <p:nvPicPr>
          <p:cNvPr id="72" name="Imagen 71"/>
          <p:cNvPicPr>
            <a:picLocks noChangeAspect="1"/>
          </p:cNvPicPr>
          <p:nvPr/>
        </p:nvPicPr>
        <p:blipFill>
          <a:blip r:embed="rId9" cstate="print"/>
          <a:stretch>
            <a:fillRect/>
          </a:stretch>
        </p:blipFill>
        <p:spPr>
          <a:xfrm>
            <a:off x="1139943" y="1949908"/>
            <a:ext cx="3105150" cy="2409825"/>
          </a:xfrm>
          <a:prstGeom prst="rect">
            <a:avLst/>
          </a:prstGeom>
        </p:spPr>
      </p:pic>
      <p:sp>
        <p:nvSpPr>
          <p:cNvPr id="66" name="CuadroTexto 65"/>
          <p:cNvSpPr txBox="1"/>
          <p:nvPr/>
        </p:nvSpPr>
        <p:spPr>
          <a:xfrm>
            <a:off x="1309939" y="4200748"/>
            <a:ext cx="1580134" cy="21544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s-CO" sz="800" dirty="0" smtClean="0">
                <a:solidFill>
                  <a:srgbClr val="FF0000"/>
                </a:solidFill>
              </a:rPr>
              <a:t>IL_M_G01_U05_L02_03_02_01</a:t>
            </a:r>
            <a:endParaRPr lang="es-CO" sz="800" dirty="0">
              <a:solidFill>
                <a:srgbClr val="FF0000"/>
              </a:solidFill>
            </a:endParaRPr>
          </a:p>
        </p:txBody>
      </p:sp>
      <p:grpSp>
        <p:nvGrpSpPr>
          <p:cNvPr id="8" name="Grupo 7"/>
          <p:cNvGrpSpPr/>
          <p:nvPr/>
        </p:nvGrpSpPr>
        <p:grpSpPr>
          <a:xfrm>
            <a:off x="1252397" y="5513722"/>
            <a:ext cx="2007197" cy="1164287"/>
            <a:chOff x="314110" y="5457912"/>
            <a:chExt cx="2007197" cy="1164287"/>
          </a:xfrm>
        </p:grpSpPr>
        <p:pic>
          <p:nvPicPr>
            <p:cNvPr id="26" name="Imagen 25"/>
            <p:cNvPicPr>
              <a:picLocks noChangeAspect="1"/>
            </p:cNvPicPr>
            <p:nvPr/>
          </p:nvPicPr>
          <p:blipFill>
            <a:blip r:embed="rId5" cstate="print"/>
            <a:stretch>
              <a:fillRect/>
            </a:stretch>
          </p:blipFill>
          <p:spPr>
            <a:xfrm>
              <a:off x="320530" y="5467244"/>
              <a:ext cx="360000" cy="360000"/>
            </a:xfrm>
            <a:prstGeom prst="rect">
              <a:avLst/>
            </a:prstGeom>
          </p:spPr>
        </p:pic>
        <p:pic>
          <p:nvPicPr>
            <p:cNvPr id="27" name="Imagen 26"/>
            <p:cNvPicPr>
              <a:picLocks noChangeAspect="1"/>
            </p:cNvPicPr>
            <p:nvPr/>
          </p:nvPicPr>
          <p:blipFill rotWithShape="1">
            <a:blip r:embed="rId6" cstate="print"/>
            <a:srcRect l="-175" t="24431" r="49435" b="22838"/>
            <a:stretch/>
          </p:blipFill>
          <p:spPr>
            <a:xfrm>
              <a:off x="320530" y="5860629"/>
              <a:ext cx="354029" cy="360000"/>
            </a:xfrm>
            <a:prstGeom prst="rect">
              <a:avLst/>
            </a:prstGeom>
          </p:spPr>
        </p:pic>
        <p:pic>
          <p:nvPicPr>
            <p:cNvPr id="29" name="Imagen 28"/>
            <p:cNvPicPr>
              <a:picLocks noChangeAspect="1"/>
            </p:cNvPicPr>
            <p:nvPr/>
          </p:nvPicPr>
          <p:blipFill>
            <a:blip r:embed="rId7" cstate="print"/>
            <a:stretch>
              <a:fillRect/>
            </a:stretch>
          </p:blipFill>
          <p:spPr>
            <a:xfrm>
              <a:off x="314110" y="6254014"/>
              <a:ext cx="360000" cy="360000"/>
            </a:xfrm>
            <a:prstGeom prst="rect">
              <a:avLst/>
            </a:prstGeom>
          </p:spPr>
        </p:pic>
        <p:sp>
          <p:nvSpPr>
            <p:cNvPr id="30" name="CuadroTexto 29"/>
            <p:cNvSpPr txBox="1"/>
            <p:nvPr/>
          </p:nvSpPr>
          <p:spPr>
            <a:xfrm>
              <a:off x="674110" y="5457912"/>
              <a:ext cx="1014647" cy="369332"/>
            </a:xfrm>
            <a:prstGeom prst="rect">
              <a:avLst/>
            </a:prstGeom>
            <a:noFill/>
          </p:spPr>
          <p:txBody>
            <a:bodyPr wrap="square" rtlCol="0">
              <a:spAutoFit/>
            </a:bodyPr>
            <a:lstStyle/>
            <a:p>
              <a:r>
                <a:rPr lang="es-CO" dirty="0" smtClean="0"/>
                <a:t>Pajaritos</a:t>
              </a:r>
              <a:endParaRPr lang="es-CO" dirty="0"/>
            </a:p>
          </p:txBody>
        </p:sp>
        <p:sp>
          <p:nvSpPr>
            <p:cNvPr id="31" name="CuadroTexto 30"/>
            <p:cNvSpPr txBox="1"/>
            <p:nvPr/>
          </p:nvSpPr>
          <p:spPr>
            <a:xfrm>
              <a:off x="655347" y="5851297"/>
              <a:ext cx="1014647" cy="369332"/>
            </a:xfrm>
            <a:prstGeom prst="rect">
              <a:avLst/>
            </a:prstGeom>
            <a:noFill/>
          </p:spPr>
          <p:txBody>
            <a:bodyPr wrap="square" rtlCol="0">
              <a:spAutoFit/>
            </a:bodyPr>
            <a:lstStyle/>
            <a:p>
              <a:r>
                <a:rPr lang="es-CO" dirty="0" smtClean="0"/>
                <a:t>Flauta</a:t>
              </a:r>
              <a:endParaRPr lang="es-CO" dirty="0"/>
            </a:p>
          </p:txBody>
        </p:sp>
        <p:sp>
          <p:nvSpPr>
            <p:cNvPr id="32" name="CuadroTexto 31"/>
            <p:cNvSpPr txBox="1"/>
            <p:nvPr/>
          </p:nvSpPr>
          <p:spPr>
            <a:xfrm>
              <a:off x="669988" y="6252867"/>
              <a:ext cx="1651319" cy="369332"/>
            </a:xfrm>
            <a:prstGeom prst="rect">
              <a:avLst/>
            </a:prstGeom>
            <a:noFill/>
          </p:spPr>
          <p:txBody>
            <a:bodyPr wrap="square" rtlCol="0">
              <a:spAutoFit/>
            </a:bodyPr>
            <a:lstStyle/>
            <a:p>
              <a:r>
                <a:rPr lang="es-CO" dirty="0" smtClean="0"/>
                <a:t>Palo de agua</a:t>
              </a:r>
              <a:endParaRPr lang="es-CO" dirty="0"/>
            </a:p>
          </p:txBody>
        </p:sp>
      </p:grpSp>
      <p:sp>
        <p:nvSpPr>
          <p:cNvPr id="34" name="CuadroTexto 33"/>
          <p:cNvSpPr txBox="1"/>
          <p:nvPr/>
        </p:nvSpPr>
        <p:spPr>
          <a:xfrm>
            <a:off x="125296" y="5439253"/>
            <a:ext cx="1014647" cy="369332"/>
          </a:xfrm>
          <a:prstGeom prst="rect">
            <a:avLst/>
          </a:prstGeom>
          <a:noFill/>
        </p:spPr>
        <p:txBody>
          <a:bodyPr wrap="square" rtlCol="0">
            <a:spAutoFit/>
          </a:bodyPr>
          <a:lstStyle/>
          <a:p>
            <a:r>
              <a:rPr lang="es-CO" b="1" dirty="0" smtClean="0">
                <a:solidFill>
                  <a:srgbClr val="FF0000"/>
                </a:solidFill>
                <a:effectLst>
                  <a:outerShdw blurRad="38100" dist="38100" dir="2700000" algn="tl">
                    <a:srgbClr val="000000">
                      <a:alpha val="43137"/>
                    </a:srgbClr>
                  </a:outerShdw>
                </a:effectLst>
              </a:rPr>
              <a:t>Sonidos:</a:t>
            </a:r>
            <a:endParaRPr lang="es-CO" b="1" dirty="0">
              <a:solidFill>
                <a:srgbClr val="FF0000"/>
              </a:solidFill>
              <a:effectLst>
                <a:outerShdw blurRad="38100" dist="38100" dir="2700000" algn="tl">
                  <a:srgbClr val="000000">
                    <a:alpha val="43137"/>
                  </a:srgbClr>
                </a:outerShdw>
              </a:effectLst>
            </a:endParaRPr>
          </a:p>
        </p:txBody>
      </p:sp>
      <p:sp>
        <p:nvSpPr>
          <p:cNvPr id="35" name="CuadroTexto 34"/>
          <p:cNvSpPr txBox="1"/>
          <p:nvPr/>
        </p:nvSpPr>
        <p:spPr>
          <a:xfrm>
            <a:off x="3284623" y="5433257"/>
            <a:ext cx="1091567" cy="369332"/>
          </a:xfrm>
          <a:prstGeom prst="rect">
            <a:avLst/>
          </a:prstGeom>
          <a:noFill/>
        </p:spPr>
        <p:txBody>
          <a:bodyPr wrap="square" rtlCol="0">
            <a:spAutoFit/>
          </a:bodyPr>
          <a:lstStyle/>
          <a:p>
            <a:r>
              <a:rPr lang="es-CO" b="1" dirty="0" smtClean="0">
                <a:solidFill>
                  <a:srgbClr val="FF0000"/>
                </a:solidFill>
                <a:effectLst>
                  <a:outerShdw blurRad="38100" dist="38100" dir="2700000" algn="tl">
                    <a:srgbClr val="000000">
                      <a:alpha val="43137"/>
                    </a:srgbClr>
                  </a:outerShdw>
                </a:effectLst>
              </a:rPr>
              <a:t>Solución:</a:t>
            </a:r>
            <a:endParaRPr lang="es-CO" b="1" dirty="0">
              <a:solidFill>
                <a:srgbClr val="FF0000"/>
              </a:solidFill>
              <a:effectLst>
                <a:outerShdw blurRad="38100" dist="38100" dir="2700000" algn="tl">
                  <a:srgbClr val="000000">
                    <a:alpha val="43137"/>
                  </a:srgbClr>
                </a:outerShdw>
              </a:effectLst>
            </a:endParaRPr>
          </a:p>
        </p:txBody>
      </p:sp>
      <p:grpSp>
        <p:nvGrpSpPr>
          <p:cNvPr id="12" name="Grupo 11"/>
          <p:cNvGrpSpPr/>
          <p:nvPr/>
        </p:nvGrpSpPr>
        <p:grpSpPr>
          <a:xfrm>
            <a:off x="4631276" y="2239073"/>
            <a:ext cx="2089018" cy="1213455"/>
            <a:chOff x="4631276" y="1937532"/>
            <a:chExt cx="2089018" cy="1213455"/>
          </a:xfrm>
        </p:grpSpPr>
        <p:sp>
          <p:nvSpPr>
            <p:cNvPr id="67" name="CuadroTexto 66"/>
            <p:cNvSpPr txBox="1"/>
            <p:nvPr/>
          </p:nvSpPr>
          <p:spPr>
            <a:xfrm>
              <a:off x="5029142" y="1937532"/>
              <a:ext cx="1112869" cy="461665"/>
            </a:xfrm>
            <a:prstGeom prst="rect">
              <a:avLst/>
            </a:prstGeom>
            <a:noFill/>
          </p:spPr>
          <p:txBody>
            <a:bodyPr wrap="square" rtlCol="0">
              <a:spAutoFit/>
            </a:bodyPr>
            <a:lstStyle/>
            <a:p>
              <a:r>
                <a:rPr lang="es-CO" sz="2400" b="1" dirty="0" smtClean="0">
                  <a:solidFill>
                    <a:srgbClr val="7030A0"/>
                  </a:solidFill>
                  <a:effectLst>
                    <a:outerShdw blurRad="38100" dist="38100" dir="2700000" algn="tl">
                      <a:srgbClr val="000000">
                        <a:alpha val="43137"/>
                      </a:srgbClr>
                    </a:outerShdw>
                  </a:effectLst>
                </a:rPr>
                <a:t>Patrón</a:t>
              </a:r>
              <a:r>
                <a:rPr lang="es-CO" dirty="0" smtClean="0"/>
                <a:t>:</a:t>
              </a:r>
              <a:endParaRPr lang="es-CO" dirty="0"/>
            </a:p>
          </p:txBody>
        </p:sp>
        <p:sp>
          <p:nvSpPr>
            <p:cNvPr id="68" name="Elipse 67"/>
            <p:cNvSpPr/>
            <p:nvPr/>
          </p:nvSpPr>
          <p:spPr>
            <a:xfrm>
              <a:off x="4631276" y="2538987"/>
              <a:ext cx="612000" cy="612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9" name="Elipse 68"/>
            <p:cNvSpPr/>
            <p:nvPr/>
          </p:nvSpPr>
          <p:spPr>
            <a:xfrm>
              <a:off x="5369785" y="2537177"/>
              <a:ext cx="612000" cy="612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0" name="Elipse 69"/>
            <p:cNvSpPr/>
            <p:nvPr/>
          </p:nvSpPr>
          <p:spPr>
            <a:xfrm>
              <a:off x="6108294" y="2537177"/>
              <a:ext cx="612000" cy="612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9" name="Imagen 38"/>
            <p:cNvPicPr>
              <a:picLocks noChangeAspect="1"/>
            </p:cNvPicPr>
            <p:nvPr/>
          </p:nvPicPr>
          <p:blipFill>
            <a:blip r:embed="rId10" cstate="print"/>
            <a:stretch>
              <a:fillRect/>
            </a:stretch>
          </p:blipFill>
          <p:spPr>
            <a:xfrm>
              <a:off x="5432785" y="2604134"/>
              <a:ext cx="486000" cy="486000"/>
            </a:xfrm>
            <a:prstGeom prst="rect">
              <a:avLst/>
            </a:prstGeom>
          </p:spPr>
        </p:pic>
      </p:grpSp>
      <p:pic>
        <p:nvPicPr>
          <p:cNvPr id="9" name="Imagen 8"/>
          <p:cNvPicPr>
            <a:picLocks noChangeAspect="1"/>
          </p:cNvPicPr>
          <p:nvPr/>
        </p:nvPicPr>
        <p:blipFill>
          <a:blip r:embed="rId11" cstate="print"/>
          <a:stretch>
            <a:fillRect/>
          </a:stretch>
        </p:blipFill>
        <p:spPr>
          <a:xfrm>
            <a:off x="6516655" y="5561820"/>
            <a:ext cx="1584714" cy="889966"/>
          </a:xfrm>
          <a:prstGeom prst="rect">
            <a:avLst/>
          </a:prstGeom>
        </p:spPr>
      </p:pic>
    </p:spTree>
    <p:extLst>
      <p:ext uri="{BB962C8B-B14F-4D97-AF65-F5344CB8AC3E}">
        <p14:creationId xmlns:p14="http://schemas.microsoft.com/office/powerpoint/2010/main" xmlns="" val="27972347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0" name="Imagen 19"/>
          <p:cNvPicPr>
            <a:picLocks noChangeAspect="1"/>
          </p:cNvPicPr>
          <p:nvPr/>
        </p:nvPicPr>
        <p:blipFill>
          <a:blip r:embed="rId3" cstate="print">
            <a:grayscl/>
          </a:blip>
          <a:stretch>
            <a:fillRect/>
          </a:stretch>
        </p:blipFill>
        <p:spPr>
          <a:xfrm>
            <a:off x="22643" y="609597"/>
            <a:ext cx="7327860" cy="4008251"/>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Matemáticas</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306526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Reconocimiento de secuencias de figuras.</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2/3</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2309607"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Completa la secuencia</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2</a:t>
            </a:r>
            <a:endParaRPr lang="es-CO" sz="1200" dirty="0"/>
          </a:p>
        </p:txBody>
      </p:sp>
      <p:sp>
        <p:nvSpPr>
          <p:cNvPr id="24" name="CuadroTexto 23"/>
          <p:cNvSpPr txBox="1"/>
          <p:nvPr/>
        </p:nvSpPr>
        <p:spPr>
          <a:xfrm>
            <a:off x="7367148" y="153710"/>
            <a:ext cx="161294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M_G01_U05_L02_03_02</a:t>
            </a:r>
            <a:endParaRPr lang="es-CO" sz="1000" dirty="0">
              <a:latin typeface="Arial" panose="020B0604020202020204" pitchFamily="34" charset="0"/>
              <a:cs typeface="Arial" panose="020B0604020202020204" pitchFamily="34" charset="0"/>
            </a:endParaRPr>
          </a:p>
        </p:txBody>
      </p:sp>
      <p:sp>
        <p:nvSpPr>
          <p:cNvPr id="28" name="CuadroTexto 27"/>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33" name="CuadroTexto 32"/>
          <p:cNvSpPr txBox="1"/>
          <p:nvPr/>
        </p:nvSpPr>
        <p:spPr>
          <a:xfrm>
            <a:off x="257710" y="1571007"/>
            <a:ext cx="6779742" cy="369332"/>
          </a:xfrm>
          <a:prstGeom prst="rect">
            <a:avLst/>
          </a:prstGeom>
          <a:noFill/>
        </p:spPr>
        <p:txBody>
          <a:bodyPr wrap="square" rtlCol="0">
            <a:spAutoFit/>
          </a:bodyPr>
          <a:lstStyle/>
          <a:p>
            <a:r>
              <a:rPr lang="es-CO" dirty="0" smtClean="0"/>
              <a:t>Completa la secuencia y descifra el patrón para abrir el cofre.</a:t>
            </a:r>
            <a:endParaRPr lang="es-CO" dirty="0"/>
          </a:p>
        </p:txBody>
      </p:sp>
      <p:grpSp>
        <p:nvGrpSpPr>
          <p:cNvPr id="18" name="Grupo 17"/>
          <p:cNvGrpSpPr/>
          <p:nvPr/>
        </p:nvGrpSpPr>
        <p:grpSpPr>
          <a:xfrm>
            <a:off x="4356312" y="2158052"/>
            <a:ext cx="2581497" cy="1213455"/>
            <a:chOff x="4392129" y="2192908"/>
            <a:chExt cx="2581497" cy="1213455"/>
          </a:xfrm>
        </p:grpSpPr>
        <p:sp>
          <p:nvSpPr>
            <p:cNvPr id="67" name="CuadroTexto 66"/>
            <p:cNvSpPr txBox="1"/>
            <p:nvPr/>
          </p:nvSpPr>
          <p:spPr>
            <a:xfrm>
              <a:off x="5029142" y="2192908"/>
              <a:ext cx="1112869" cy="461665"/>
            </a:xfrm>
            <a:prstGeom prst="rect">
              <a:avLst/>
            </a:prstGeom>
            <a:noFill/>
          </p:spPr>
          <p:txBody>
            <a:bodyPr wrap="square" rtlCol="0">
              <a:spAutoFit/>
            </a:bodyPr>
            <a:lstStyle/>
            <a:p>
              <a:r>
                <a:rPr lang="es-CO" sz="2400" b="1" dirty="0" smtClean="0">
                  <a:solidFill>
                    <a:srgbClr val="7030A0"/>
                  </a:solidFill>
                  <a:effectLst>
                    <a:outerShdw blurRad="38100" dist="38100" dir="2700000" algn="tl">
                      <a:srgbClr val="000000">
                        <a:alpha val="43137"/>
                      </a:srgbClr>
                    </a:outerShdw>
                  </a:effectLst>
                </a:rPr>
                <a:t>Patrón</a:t>
              </a:r>
              <a:r>
                <a:rPr lang="es-CO" dirty="0" smtClean="0"/>
                <a:t>:</a:t>
              </a:r>
              <a:endParaRPr lang="es-CO" dirty="0"/>
            </a:p>
          </p:txBody>
        </p:sp>
        <p:sp>
          <p:nvSpPr>
            <p:cNvPr id="68" name="Elipse 67"/>
            <p:cNvSpPr/>
            <p:nvPr/>
          </p:nvSpPr>
          <p:spPr>
            <a:xfrm>
              <a:off x="4392129" y="2794363"/>
              <a:ext cx="612000" cy="612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9" name="Elipse 68"/>
            <p:cNvSpPr/>
            <p:nvPr/>
          </p:nvSpPr>
          <p:spPr>
            <a:xfrm>
              <a:off x="5048628" y="2794363"/>
              <a:ext cx="612000" cy="612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0" name="Elipse 69"/>
            <p:cNvSpPr/>
            <p:nvPr/>
          </p:nvSpPr>
          <p:spPr>
            <a:xfrm>
              <a:off x="5705127" y="2794363"/>
              <a:ext cx="612000" cy="612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0" name="Elipse 39"/>
            <p:cNvSpPr/>
            <p:nvPr/>
          </p:nvSpPr>
          <p:spPr>
            <a:xfrm>
              <a:off x="6361626" y="2794363"/>
              <a:ext cx="612000" cy="612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6" name="Rectángulo 45"/>
            <p:cNvSpPr/>
            <p:nvPr/>
          </p:nvSpPr>
          <p:spPr>
            <a:xfrm>
              <a:off x="5195225" y="2933942"/>
              <a:ext cx="324000" cy="324000"/>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pic>
        <p:nvPicPr>
          <p:cNvPr id="16" name="Imagen 15"/>
          <p:cNvPicPr>
            <a:picLocks noChangeAspect="1"/>
          </p:cNvPicPr>
          <p:nvPr/>
        </p:nvPicPr>
        <p:blipFill>
          <a:blip r:embed="rId4" cstate="print"/>
          <a:stretch>
            <a:fillRect/>
          </a:stretch>
        </p:blipFill>
        <p:spPr>
          <a:xfrm>
            <a:off x="4392129" y="5235432"/>
            <a:ext cx="3743777" cy="1540030"/>
          </a:xfrm>
          <a:prstGeom prst="rect">
            <a:avLst/>
          </a:prstGeom>
        </p:spPr>
      </p:pic>
      <p:sp>
        <p:nvSpPr>
          <p:cNvPr id="55" name="CuadroTexto 54"/>
          <p:cNvSpPr txBox="1"/>
          <p:nvPr/>
        </p:nvSpPr>
        <p:spPr>
          <a:xfrm>
            <a:off x="125296" y="5439253"/>
            <a:ext cx="1014647" cy="369332"/>
          </a:xfrm>
          <a:prstGeom prst="rect">
            <a:avLst/>
          </a:prstGeom>
          <a:noFill/>
        </p:spPr>
        <p:txBody>
          <a:bodyPr wrap="square" rtlCol="0">
            <a:spAutoFit/>
          </a:bodyPr>
          <a:lstStyle/>
          <a:p>
            <a:r>
              <a:rPr lang="es-CO" b="1" dirty="0" smtClean="0">
                <a:solidFill>
                  <a:srgbClr val="FF0000"/>
                </a:solidFill>
                <a:effectLst>
                  <a:outerShdw blurRad="38100" dist="38100" dir="2700000" algn="tl">
                    <a:srgbClr val="000000">
                      <a:alpha val="43137"/>
                    </a:srgbClr>
                  </a:outerShdw>
                </a:effectLst>
              </a:rPr>
              <a:t>Sonidos:</a:t>
            </a:r>
            <a:endParaRPr lang="es-CO" b="1" dirty="0">
              <a:solidFill>
                <a:srgbClr val="FF0000"/>
              </a:solidFill>
              <a:effectLst>
                <a:outerShdw blurRad="38100" dist="38100" dir="2700000" algn="tl">
                  <a:srgbClr val="000000">
                    <a:alpha val="43137"/>
                  </a:srgbClr>
                </a:outerShdw>
              </a:effectLst>
            </a:endParaRPr>
          </a:p>
        </p:txBody>
      </p:sp>
      <p:sp>
        <p:nvSpPr>
          <p:cNvPr id="56" name="CuadroTexto 55"/>
          <p:cNvSpPr txBox="1"/>
          <p:nvPr/>
        </p:nvSpPr>
        <p:spPr>
          <a:xfrm>
            <a:off x="3284623" y="5433257"/>
            <a:ext cx="1091567" cy="369332"/>
          </a:xfrm>
          <a:prstGeom prst="rect">
            <a:avLst/>
          </a:prstGeom>
          <a:noFill/>
        </p:spPr>
        <p:txBody>
          <a:bodyPr wrap="square" rtlCol="0">
            <a:spAutoFit/>
          </a:bodyPr>
          <a:lstStyle/>
          <a:p>
            <a:r>
              <a:rPr lang="es-CO" b="1" dirty="0" smtClean="0">
                <a:solidFill>
                  <a:srgbClr val="FF0000"/>
                </a:solidFill>
                <a:effectLst>
                  <a:outerShdw blurRad="38100" dist="38100" dir="2700000" algn="tl">
                    <a:srgbClr val="000000">
                      <a:alpha val="43137"/>
                    </a:srgbClr>
                  </a:outerShdw>
                </a:effectLst>
              </a:rPr>
              <a:t>Solución:</a:t>
            </a:r>
            <a:endParaRPr lang="es-CO" b="1" dirty="0">
              <a:solidFill>
                <a:srgbClr val="FF0000"/>
              </a:solidFill>
              <a:effectLst>
                <a:outerShdw blurRad="38100" dist="38100" dir="2700000" algn="tl">
                  <a:srgbClr val="000000">
                    <a:alpha val="43137"/>
                  </a:srgbClr>
                </a:outerShdw>
              </a:effectLst>
            </a:endParaRPr>
          </a:p>
        </p:txBody>
      </p:sp>
      <p:grpSp>
        <p:nvGrpSpPr>
          <p:cNvPr id="8" name="Grupo 7"/>
          <p:cNvGrpSpPr/>
          <p:nvPr/>
        </p:nvGrpSpPr>
        <p:grpSpPr>
          <a:xfrm>
            <a:off x="321579" y="5757635"/>
            <a:ext cx="3033652" cy="843234"/>
            <a:chOff x="199065" y="5786157"/>
            <a:chExt cx="3033652" cy="843234"/>
          </a:xfrm>
        </p:grpSpPr>
        <p:sp>
          <p:nvSpPr>
            <p:cNvPr id="12" name="Triángulo isósceles 11"/>
            <p:cNvSpPr/>
            <p:nvPr/>
          </p:nvSpPr>
          <p:spPr>
            <a:xfrm>
              <a:off x="199065" y="5835445"/>
              <a:ext cx="324196" cy="324000"/>
            </a:xfrm>
            <a:prstGeom prst="triangl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13" name="Rectángulo 12"/>
            <p:cNvSpPr/>
            <p:nvPr/>
          </p:nvSpPr>
          <p:spPr>
            <a:xfrm>
              <a:off x="1932225" y="5806334"/>
              <a:ext cx="324000" cy="324000"/>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14" name="Elipse 13"/>
            <p:cNvSpPr/>
            <p:nvPr/>
          </p:nvSpPr>
          <p:spPr>
            <a:xfrm>
              <a:off x="1932225" y="6305391"/>
              <a:ext cx="324000" cy="32400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15" name="Pentágono regular 14"/>
            <p:cNvSpPr/>
            <p:nvPr/>
          </p:nvSpPr>
          <p:spPr>
            <a:xfrm>
              <a:off x="199261" y="6305391"/>
              <a:ext cx="324000" cy="324000"/>
            </a:xfrm>
            <a:prstGeom prst="pentagon">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p>
          </p:txBody>
        </p:sp>
        <p:grpSp>
          <p:nvGrpSpPr>
            <p:cNvPr id="48" name="Grupo 47"/>
            <p:cNvGrpSpPr/>
            <p:nvPr/>
          </p:nvGrpSpPr>
          <p:grpSpPr>
            <a:xfrm>
              <a:off x="421041" y="5786157"/>
              <a:ext cx="2776580" cy="843202"/>
              <a:chOff x="-724593" y="5626146"/>
              <a:chExt cx="2776580" cy="843202"/>
            </a:xfrm>
          </p:grpSpPr>
          <p:sp>
            <p:nvSpPr>
              <p:cNvPr id="52" name="CuadroTexto 51"/>
              <p:cNvSpPr txBox="1"/>
              <p:nvPr/>
            </p:nvSpPr>
            <p:spPr>
              <a:xfrm>
                <a:off x="-724593" y="5651047"/>
                <a:ext cx="1413780" cy="338554"/>
              </a:xfrm>
              <a:prstGeom prst="rect">
                <a:avLst/>
              </a:prstGeom>
              <a:noFill/>
            </p:spPr>
            <p:txBody>
              <a:bodyPr wrap="square" rtlCol="0">
                <a:spAutoFit/>
              </a:bodyPr>
              <a:lstStyle/>
              <a:p>
                <a:r>
                  <a:rPr lang="es-CO" sz="1600" dirty="0" smtClean="0"/>
                  <a:t>Piano</a:t>
                </a:r>
                <a:endParaRPr lang="es-CO" sz="1600" dirty="0"/>
              </a:p>
            </p:txBody>
          </p:sp>
          <p:sp>
            <p:nvSpPr>
              <p:cNvPr id="53" name="CuadroTexto 52"/>
              <p:cNvSpPr txBox="1"/>
              <p:nvPr/>
            </p:nvSpPr>
            <p:spPr>
              <a:xfrm>
                <a:off x="-707610" y="6130794"/>
                <a:ext cx="1014647" cy="338554"/>
              </a:xfrm>
              <a:prstGeom prst="rect">
                <a:avLst/>
              </a:prstGeom>
              <a:noFill/>
            </p:spPr>
            <p:txBody>
              <a:bodyPr wrap="square" rtlCol="0">
                <a:spAutoFit/>
              </a:bodyPr>
              <a:lstStyle/>
              <a:p>
                <a:r>
                  <a:rPr lang="es-CO" sz="1600" dirty="0" smtClean="0"/>
                  <a:t>Platillos</a:t>
                </a:r>
                <a:endParaRPr lang="es-CO" sz="1600" dirty="0"/>
              </a:p>
            </p:txBody>
          </p:sp>
          <p:sp>
            <p:nvSpPr>
              <p:cNvPr id="54" name="CuadroTexto 53"/>
              <p:cNvSpPr txBox="1"/>
              <p:nvPr/>
            </p:nvSpPr>
            <p:spPr>
              <a:xfrm>
                <a:off x="1060802" y="5626146"/>
                <a:ext cx="991185" cy="338554"/>
              </a:xfrm>
              <a:prstGeom prst="rect">
                <a:avLst/>
              </a:prstGeom>
              <a:noFill/>
            </p:spPr>
            <p:txBody>
              <a:bodyPr wrap="square" rtlCol="0">
                <a:spAutoFit/>
              </a:bodyPr>
              <a:lstStyle/>
              <a:p>
                <a:r>
                  <a:rPr lang="es-CO" sz="1600" dirty="0" smtClean="0"/>
                  <a:t>Tambor</a:t>
                </a:r>
                <a:endParaRPr lang="es-CO" sz="1600" dirty="0"/>
              </a:p>
            </p:txBody>
          </p:sp>
        </p:grpSp>
        <p:sp>
          <p:nvSpPr>
            <p:cNvPr id="57" name="CuadroTexto 56"/>
            <p:cNvSpPr txBox="1"/>
            <p:nvPr/>
          </p:nvSpPr>
          <p:spPr>
            <a:xfrm>
              <a:off x="2218070" y="6281499"/>
              <a:ext cx="1014647" cy="338554"/>
            </a:xfrm>
            <a:prstGeom prst="rect">
              <a:avLst/>
            </a:prstGeom>
            <a:noFill/>
          </p:spPr>
          <p:txBody>
            <a:bodyPr wrap="square" rtlCol="0">
              <a:spAutoFit/>
            </a:bodyPr>
            <a:lstStyle/>
            <a:p>
              <a:r>
                <a:rPr lang="es-CO" sz="1600" dirty="0" smtClean="0"/>
                <a:t>Violín</a:t>
              </a:r>
              <a:endParaRPr lang="es-CO" sz="1600" dirty="0"/>
            </a:p>
          </p:txBody>
        </p:sp>
      </p:grpSp>
      <p:sp>
        <p:nvSpPr>
          <p:cNvPr id="58" name="TextBox 19"/>
          <p:cNvSpPr txBox="1">
            <a:spLocks noChangeArrowheads="1"/>
          </p:cNvSpPr>
          <p:nvPr/>
        </p:nvSpPr>
        <p:spPr bwMode="auto">
          <a:xfrm>
            <a:off x="7272518" y="1255929"/>
            <a:ext cx="1871482" cy="3908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sz="2000">
                <a:solidFill>
                  <a:schemeClr val="tx1"/>
                </a:solidFill>
                <a:latin typeface="맑은 고딕" pitchFamily="34" charset="-127"/>
                <a:ea typeface="맑은 고딕" pitchFamily="34" charset="-127"/>
              </a:defRPr>
            </a:lvl1pPr>
            <a:lvl2pPr marL="742950" indent="-285750" eaLnBrk="0" hangingPunct="0">
              <a:defRPr kumimoji="1" sz="2000">
                <a:solidFill>
                  <a:schemeClr val="tx1"/>
                </a:solidFill>
                <a:latin typeface="맑은 고딕" pitchFamily="34" charset="-127"/>
                <a:ea typeface="맑은 고딕" pitchFamily="34" charset="-127"/>
              </a:defRPr>
            </a:lvl2pPr>
            <a:lvl3pPr marL="1143000" indent="-228600" eaLnBrk="0" hangingPunct="0">
              <a:defRPr kumimoji="1" sz="2000">
                <a:solidFill>
                  <a:schemeClr val="tx1"/>
                </a:solidFill>
                <a:latin typeface="맑은 고딕" pitchFamily="34" charset="-127"/>
                <a:ea typeface="맑은 고딕" pitchFamily="34" charset="-127"/>
              </a:defRPr>
            </a:lvl3pPr>
            <a:lvl4pPr marL="1600200" indent="-228600" eaLnBrk="0" hangingPunct="0">
              <a:defRPr kumimoji="1" sz="2000">
                <a:solidFill>
                  <a:schemeClr val="tx1"/>
                </a:solidFill>
                <a:latin typeface="맑은 고딕" pitchFamily="34" charset="-127"/>
                <a:ea typeface="맑은 고딕" pitchFamily="34" charset="-127"/>
              </a:defRPr>
            </a:lvl4pPr>
            <a:lvl5pPr marL="2057400" indent="-228600" eaLnBrk="0" hangingPunct="0">
              <a:defRPr kumimoji="1" sz="2000">
                <a:solidFill>
                  <a:schemeClr val="tx1"/>
                </a:solidFill>
                <a:latin typeface="맑은 고딕" pitchFamily="34" charset="-127"/>
                <a:ea typeface="맑은 고딕" pitchFamily="34" charset="-127"/>
              </a:defRPr>
            </a:lvl5pPr>
            <a:lvl6pPr marL="25146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6pPr>
            <a:lvl7pPr marL="29718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7pPr>
            <a:lvl8pPr marL="34290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8pPr>
            <a:lvl9pPr marL="38862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9pPr>
          </a:lstStyle>
          <a:p>
            <a:pPr eaLnBrk="1" fontAlgn="base" hangingPunct="1">
              <a:spcBef>
                <a:spcPct val="50000"/>
              </a:spcBef>
              <a:spcAft>
                <a:spcPct val="0"/>
              </a:spcAft>
            </a:pPr>
            <a:r>
              <a:rPr lang="es-CO" altLang="ko-KR" sz="800" dirty="0" smtClean="0">
                <a:solidFill>
                  <a:srgbClr val="000000"/>
                </a:solidFill>
                <a:latin typeface="Verdana" pitchFamily="34" charset="0"/>
              </a:rPr>
              <a:t>Recurso interactivo de plantilla (arrastre y completar espacios en blanco)</a:t>
            </a:r>
          </a:p>
          <a:p>
            <a:pPr eaLnBrk="1" fontAlgn="base" hangingPunct="1">
              <a:spcBef>
                <a:spcPct val="50000"/>
              </a:spcBef>
              <a:spcAft>
                <a:spcPct val="0"/>
              </a:spcAft>
            </a:pPr>
            <a:r>
              <a:rPr lang="es-CO" altLang="ko-KR" sz="800" dirty="0" smtClean="0">
                <a:solidFill>
                  <a:srgbClr val="000000"/>
                </a:solidFill>
                <a:latin typeface="Verdana" pitchFamily="34" charset="0"/>
              </a:rPr>
              <a:t>Se propone un cofre con una secuencia para abrir el cofre. </a:t>
            </a:r>
          </a:p>
          <a:p>
            <a:pPr eaLnBrk="1" fontAlgn="base" hangingPunct="1">
              <a:spcBef>
                <a:spcPct val="50000"/>
              </a:spcBef>
              <a:spcAft>
                <a:spcPct val="0"/>
              </a:spcAft>
            </a:pPr>
            <a:r>
              <a:rPr lang="es-CO" altLang="ko-KR" sz="800" dirty="0" smtClean="0">
                <a:solidFill>
                  <a:srgbClr val="000000"/>
                </a:solidFill>
                <a:latin typeface="Verdana" pitchFamily="34" charset="0"/>
              </a:rPr>
              <a:t>Se habilita la opción para que el usuario arrastre la imagen que quiera al lugar en el cofre que quiera. Es </a:t>
            </a:r>
            <a:r>
              <a:rPr lang="es-CO" altLang="ko-KR" sz="800" dirty="0">
                <a:solidFill>
                  <a:srgbClr val="000000"/>
                </a:solidFill>
                <a:latin typeface="Verdana" pitchFamily="34" charset="0"/>
              </a:rPr>
              <a:t>importante que </a:t>
            </a:r>
            <a:r>
              <a:rPr lang="es-CO" altLang="ko-KR" sz="800" dirty="0" smtClean="0">
                <a:solidFill>
                  <a:srgbClr val="000000"/>
                </a:solidFill>
                <a:latin typeface="Verdana" pitchFamily="34" charset="0"/>
              </a:rPr>
              <a:t>las </a:t>
            </a:r>
            <a:r>
              <a:rPr lang="es-CO" altLang="ko-KR" sz="800" dirty="0">
                <a:solidFill>
                  <a:srgbClr val="000000"/>
                </a:solidFill>
                <a:latin typeface="Verdana" pitchFamily="34" charset="0"/>
              </a:rPr>
              <a:t>imágenes se dupliquen al arrastrarse, pues se van a repetir. </a:t>
            </a:r>
          </a:p>
          <a:p>
            <a:pPr eaLnBrk="1" fontAlgn="base" hangingPunct="1">
              <a:spcBef>
                <a:spcPct val="50000"/>
              </a:spcBef>
              <a:spcAft>
                <a:spcPct val="0"/>
              </a:spcAft>
            </a:pPr>
            <a:r>
              <a:rPr lang="es-CO" altLang="ko-KR" sz="800" dirty="0" smtClean="0">
                <a:solidFill>
                  <a:srgbClr val="000000"/>
                </a:solidFill>
                <a:latin typeface="Verdana" pitchFamily="34" charset="0"/>
              </a:rPr>
              <a:t>Las imágenes corresponden a figuras geométricas. Es importante que las imágenes estén en el orden propuesto. </a:t>
            </a:r>
          </a:p>
          <a:p>
            <a:pPr eaLnBrk="1" fontAlgn="base" hangingPunct="1">
              <a:spcBef>
                <a:spcPct val="50000"/>
              </a:spcBef>
              <a:spcAft>
                <a:spcPct val="0"/>
              </a:spcAft>
            </a:pPr>
            <a:r>
              <a:rPr lang="es-CO" altLang="ko-KR" sz="800" dirty="0" smtClean="0">
                <a:solidFill>
                  <a:srgbClr val="000000"/>
                </a:solidFill>
                <a:latin typeface="Verdana" pitchFamily="34" charset="0"/>
              </a:rPr>
              <a:t>Cada imagen tiene un sonido característico, que al hacer clic sobre él, suena. El sonido debe ser corto. </a:t>
            </a:r>
          </a:p>
          <a:p>
            <a:pPr eaLnBrk="1" fontAlgn="base" hangingPunct="1">
              <a:spcBef>
                <a:spcPct val="50000"/>
              </a:spcBef>
              <a:spcAft>
                <a:spcPct val="0"/>
              </a:spcAft>
            </a:pPr>
            <a:r>
              <a:rPr lang="es-CO" altLang="ko-KR" sz="800" dirty="0" smtClean="0">
                <a:solidFill>
                  <a:srgbClr val="000000"/>
                </a:solidFill>
                <a:latin typeface="Verdana" pitchFamily="34" charset="0"/>
              </a:rPr>
              <a:t>Al completar la secuencia y el patrón correctamente, el cofre se abre y suena el patrón (la secuencia de los sonidos). </a:t>
            </a:r>
          </a:p>
          <a:p>
            <a:pPr eaLnBrk="1" fontAlgn="base" hangingPunct="1">
              <a:spcBef>
                <a:spcPct val="50000"/>
              </a:spcBef>
              <a:spcAft>
                <a:spcPct val="0"/>
              </a:spcAft>
            </a:pPr>
            <a:r>
              <a:rPr lang="es-CO" altLang="ko-KR" sz="800" dirty="0" smtClean="0">
                <a:solidFill>
                  <a:srgbClr val="000000"/>
                </a:solidFill>
                <a:latin typeface="Verdana" pitchFamily="34" charset="0"/>
              </a:rPr>
              <a:t>Las respuestas correctas y los sonidos de cada imagen se muestran en “Narración y comentarios”</a:t>
            </a:r>
          </a:p>
        </p:txBody>
      </p:sp>
      <p:grpSp>
        <p:nvGrpSpPr>
          <p:cNvPr id="17" name="Grupo 16"/>
          <p:cNvGrpSpPr/>
          <p:nvPr/>
        </p:nvGrpSpPr>
        <p:grpSpPr>
          <a:xfrm>
            <a:off x="516740" y="1918119"/>
            <a:ext cx="3707770" cy="2498073"/>
            <a:chOff x="516740" y="1918119"/>
            <a:chExt cx="3707770" cy="2498073"/>
          </a:xfrm>
        </p:grpSpPr>
        <p:pic>
          <p:nvPicPr>
            <p:cNvPr id="9" name="Imagen 8"/>
            <p:cNvPicPr>
              <a:picLocks noChangeAspect="1"/>
            </p:cNvPicPr>
            <p:nvPr/>
          </p:nvPicPr>
          <p:blipFill>
            <a:blip r:embed="rId5" cstate="print"/>
            <a:stretch>
              <a:fillRect/>
            </a:stretch>
          </p:blipFill>
          <p:spPr>
            <a:xfrm>
              <a:off x="1119360" y="1918119"/>
              <a:ext cx="3105150" cy="2409825"/>
            </a:xfrm>
            <a:prstGeom prst="rect">
              <a:avLst/>
            </a:prstGeom>
          </p:spPr>
        </p:pic>
        <p:sp>
          <p:nvSpPr>
            <p:cNvPr id="27" name="Elipse 26"/>
            <p:cNvSpPr/>
            <p:nvPr/>
          </p:nvSpPr>
          <p:spPr>
            <a:xfrm>
              <a:off x="2678829" y="2017451"/>
              <a:ext cx="540000" cy="540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9" name="Elipse 28"/>
            <p:cNvSpPr/>
            <p:nvPr/>
          </p:nvSpPr>
          <p:spPr>
            <a:xfrm>
              <a:off x="2073306" y="2026521"/>
              <a:ext cx="540000" cy="540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0" name="Elipse 29"/>
            <p:cNvSpPr/>
            <p:nvPr/>
          </p:nvSpPr>
          <p:spPr>
            <a:xfrm>
              <a:off x="3225805" y="2494780"/>
              <a:ext cx="540000" cy="540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1" name="Elipse 30"/>
            <p:cNvSpPr/>
            <p:nvPr/>
          </p:nvSpPr>
          <p:spPr>
            <a:xfrm>
              <a:off x="3219683" y="3095942"/>
              <a:ext cx="540000" cy="540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2" name="Elipse 31"/>
            <p:cNvSpPr/>
            <p:nvPr/>
          </p:nvSpPr>
          <p:spPr>
            <a:xfrm>
              <a:off x="2678829" y="3520675"/>
              <a:ext cx="540000" cy="540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4" name="Elipse 33"/>
            <p:cNvSpPr/>
            <p:nvPr/>
          </p:nvSpPr>
          <p:spPr>
            <a:xfrm>
              <a:off x="2077063" y="3517945"/>
              <a:ext cx="540000" cy="540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5" name="Elipse 34"/>
            <p:cNvSpPr/>
            <p:nvPr/>
          </p:nvSpPr>
          <p:spPr>
            <a:xfrm>
              <a:off x="1548322" y="2474417"/>
              <a:ext cx="540000" cy="540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9" name="Elipse 38"/>
            <p:cNvSpPr/>
            <p:nvPr/>
          </p:nvSpPr>
          <p:spPr>
            <a:xfrm>
              <a:off x="1542200" y="3075579"/>
              <a:ext cx="540000" cy="540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1" name="Triángulo isósceles 40"/>
            <p:cNvSpPr/>
            <p:nvPr/>
          </p:nvSpPr>
          <p:spPr>
            <a:xfrm>
              <a:off x="2777954" y="3577296"/>
              <a:ext cx="324196" cy="324000"/>
            </a:xfrm>
            <a:prstGeom prst="triangl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2" name="Pentágono regular 41"/>
            <p:cNvSpPr/>
            <p:nvPr/>
          </p:nvSpPr>
          <p:spPr>
            <a:xfrm>
              <a:off x="1641400" y="2578023"/>
              <a:ext cx="324000" cy="324000"/>
            </a:xfrm>
            <a:prstGeom prst="pentagon">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3" name="Rectángulo 42"/>
            <p:cNvSpPr/>
            <p:nvPr/>
          </p:nvSpPr>
          <p:spPr>
            <a:xfrm>
              <a:off x="2786829" y="2125451"/>
              <a:ext cx="324000" cy="324000"/>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4" name="Elipse 43"/>
            <p:cNvSpPr/>
            <p:nvPr/>
          </p:nvSpPr>
          <p:spPr>
            <a:xfrm>
              <a:off x="3344849" y="2596242"/>
              <a:ext cx="324000" cy="32400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5" name="Elipse 44"/>
            <p:cNvSpPr/>
            <p:nvPr/>
          </p:nvSpPr>
          <p:spPr>
            <a:xfrm>
              <a:off x="1658049" y="3183579"/>
              <a:ext cx="324000" cy="32400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7" name="CuadroTexto 46"/>
            <p:cNvSpPr txBox="1"/>
            <p:nvPr/>
          </p:nvSpPr>
          <p:spPr>
            <a:xfrm>
              <a:off x="1309939" y="4200748"/>
              <a:ext cx="1580134" cy="21544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s-CO" sz="800" dirty="0" smtClean="0">
                  <a:solidFill>
                    <a:srgbClr val="FF0000"/>
                  </a:solidFill>
                </a:rPr>
                <a:t>IL_M_G01_U05_L02_03_02_02</a:t>
              </a:r>
              <a:endParaRPr lang="es-CO" sz="800" dirty="0">
                <a:solidFill>
                  <a:srgbClr val="FF0000"/>
                </a:solidFill>
              </a:endParaRPr>
            </a:p>
          </p:txBody>
        </p:sp>
        <p:sp>
          <p:nvSpPr>
            <p:cNvPr id="59" name="Triángulo isósceles 58"/>
            <p:cNvSpPr/>
            <p:nvPr/>
          </p:nvSpPr>
          <p:spPr>
            <a:xfrm>
              <a:off x="524184" y="2054950"/>
              <a:ext cx="324196" cy="324000"/>
            </a:xfrm>
            <a:prstGeom prst="triangl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60" name="Rectángulo 59"/>
            <p:cNvSpPr/>
            <p:nvPr/>
          </p:nvSpPr>
          <p:spPr>
            <a:xfrm>
              <a:off x="516740" y="3146506"/>
              <a:ext cx="324000" cy="324000"/>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61" name="Elipse 60"/>
            <p:cNvSpPr/>
            <p:nvPr/>
          </p:nvSpPr>
          <p:spPr>
            <a:xfrm>
              <a:off x="516740" y="3645563"/>
              <a:ext cx="324000" cy="32400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62" name="Pentágono regular 61"/>
            <p:cNvSpPr/>
            <p:nvPr/>
          </p:nvSpPr>
          <p:spPr>
            <a:xfrm>
              <a:off x="524380" y="2524896"/>
              <a:ext cx="324000" cy="324000"/>
            </a:xfrm>
            <a:prstGeom prst="pentagon">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p>
          </p:txBody>
        </p:sp>
      </p:grpSp>
    </p:spTree>
    <p:extLst>
      <p:ext uri="{BB962C8B-B14F-4D97-AF65-F5344CB8AC3E}">
        <p14:creationId xmlns:p14="http://schemas.microsoft.com/office/powerpoint/2010/main" xmlns="" val="30495067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0" name="Imagen 19"/>
          <p:cNvPicPr>
            <a:picLocks noChangeAspect="1"/>
          </p:cNvPicPr>
          <p:nvPr/>
        </p:nvPicPr>
        <p:blipFill>
          <a:blip r:embed="rId3" cstate="print">
            <a:grayscl/>
          </a:blip>
          <a:stretch>
            <a:fillRect/>
          </a:stretch>
        </p:blipFill>
        <p:spPr>
          <a:xfrm>
            <a:off x="22643" y="609597"/>
            <a:ext cx="7327860" cy="4008251"/>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Matemáticas</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306526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Reconocimiento de secuencias de figuras.</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3/3</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2309607"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Completa la secuencia</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2</a:t>
            </a:r>
            <a:endParaRPr lang="es-CO" sz="1200" dirty="0"/>
          </a:p>
        </p:txBody>
      </p:sp>
      <p:sp>
        <p:nvSpPr>
          <p:cNvPr id="24" name="CuadroTexto 23"/>
          <p:cNvSpPr txBox="1"/>
          <p:nvPr/>
        </p:nvSpPr>
        <p:spPr>
          <a:xfrm>
            <a:off x="7367148" y="153710"/>
            <a:ext cx="161294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M_G01_U05_L02_03_02</a:t>
            </a:r>
            <a:endParaRPr lang="es-CO" sz="1000" dirty="0">
              <a:latin typeface="Arial" panose="020B0604020202020204" pitchFamily="34" charset="0"/>
              <a:cs typeface="Arial" panose="020B0604020202020204" pitchFamily="34" charset="0"/>
            </a:endParaRPr>
          </a:p>
        </p:txBody>
      </p:sp>
      <p:sp>
        <p:nvSpPr>
          <p:cNvPr id="28" name="CuadroTexto 27"/>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33" name="CuadroTexto 32"/>
          <p:cNvSpPr txBox="1"/>
          <p:nvPr/>
        </p:nvSpPr>
        <p:spPr>
          <a:xfrm>
            <a:off x="257710" y="1571007"/>
            <a:ext cx="6779742" cy="369332"/>
          </a:xfrm>
          <a:prstGeom prst="rect">
            <a:avLst/>
          </a:prstGeom>
          <a:noFill/>
        </p:spPr>
        <p:txBody>
          <a:bodyPr wrap="square" rtlCol="0">
            <a:spAutoFit/>
          </a:bodyPr>
          <a:lstStyle/>
          <a:p>
            <a:r>
              <a:rPr lang="es-CO" dirty="0" smtClean="0"/>
              <a:t>Describe el patrón de los sonidos de cada secuencia. </a:t>
            </a:r>
            <a:endParaRPr lang="es-CO" dirty="0"/>
          </a:p>
        </p:txBody>
      </p:sp>
      <p:sp>
        <p:nvSpPr>
          <p:cNvPr id="55" name="CuadroTexto 54"/>
          <p:cNvSpPr txBox="1"/>
          <p:nvPr/>
        </p:nvSpPr>
        <p:spPr>
          <a:xfrm>
            <a:off x="127676" y="5433257"/>
            <a:ext cx="2706140" cy="861774"/>
          </a:xfrm>
          <a:prstGeom prst="rect">
            <a:avLst/>
          </a:prstGeom>
          <a:noFill/>
        </p:spPr>
        <p:txBody>
          <a:bodyPr wrap="square" rtlCol="0">
            <a:spAutoFit/>
          </a:bodyPr>
          <a:lstStyle/>
          <a:p>
            <a:r>
              <a:rPr lang="es-CO" b="1" dirty="0" smtClean="0">
                <a:solidFill>
                  <a:srgbClr val="FF0000"/>
                </a:solidFill>
                <a:effectLst>
                  <a:outerShdw blurRad="38100" dist="38100" dir="2700000" algn="tl">
                    <a:srgbClr val="000000">
                      <a:alpha val="43137"/>
                    </a:srgbClr>
                  </a:outerShdw>
                </a:effectLst>
              </a:rPr>
              <a:t>Secuencia de Sonidos (figuras indígenas):</a:t>
            </a:r>
          </a:p>
          <a:p>
            <a:r>
              <a:rPr lang="es-CO" sz="1400" dirty="0" smtClean="0"/>
              <a:t>Flauta – pajaritos – palo de agua. </a:t>
            </a:r>
            <a:endParaRPr lang="es-CO" sz="1400" dirty="0"/>
          </a:p>
        </p:txBody>
      </p:sp>
      <p:sp>
        <p:nvSpPr>
          <p:cNvPr id="56" name="CuadroTexto 55"/>
          <p:cNvSpPr txBox="1"/>
          <p:nvPr/>
        </p:nvSpPr>
        <p:spPr>
          <a:xfrm>
            <a:off x="3284623" y="5433257"/>
            <a:ext cx="2816993" cy="1138773"/>
          </a:xfrm>
          <a:prstGeom prst="rect">
            <a:avLst/>
          </a:prstGeom>
          <a:noFill/>
        </p:spPr>
        <p:txBody>
          <a:bodyPr wrap="square" rtlCol="0">
            <a:spAutoFit/>
          </a:bodyPr>
          <a:lstStyle/>
          <a:p>
            <a:r>
              <a:rPr lang="es-CO" b="1" dirty="0" smtClean="0">
                <a:solidFill>
                  <a:srgbClr val="FF0000"/>
                </a:solidFill>
                <a:effectLst>
                  <a:outerShdw blurRad="38100" dist="38100" dir="2700000" algn="tl">
                    <a:srgbClr val="000000">
                      <a:alpha val="43137"/>
                    </a:srgbClr>
                  </a:outerShdw>
                </a:effectLst>
              </a:rPr>
              <a:t>Secuencia de sonidos (figuras geométricas):</a:t>
            </a:r>
          </a:p>
          <a:p>
            <a:pPr lvl="0"/>
            <a:r>
              <a:rPr lang="es-CO" sz="1400" dirty="0" smtClean="0">
                <a:solidFill>
                  <a:prstClr val="black"/>
                </a:solidFill>
              </a:rPr>
              <a:t>Violín – tambor – piano – platillos. </a:t>
            </a:r>
            <a:endParaRPr lang="es-CO" sz="1400" dirty="0">
              <a:solidFill>
                <a:prstClr val="black"/>
              </a:solidFill>
            </a:endParaRPr>
          </a:p>
          <a:p>
            <a:endParaRPr lang="es-CO" b="1" dirty="0">
              <a:solidFill>
                <a:srgbClr val="FF0000"/>
              </a:solidFill>
              <a:effectLst>
                <a:outerShdw blurRad="38100" dist="38100" dir="2700000" algn="tl">
                  <a:srgbClr val="000000">
                    <a:alpha val="43137"/>
                  </a:srgbClr>
                </a:outerShdw>
              </a:effectLst>
            </a:endParaRPr>
          </a:p>
        </p:txBody>
      </p:sp>
      <p:sp>
        <p:nvSpPr>
          <p:cNvPr id="58" name="TextBox 19"/>
          <p:cNvSpPr txBox="1">
            <a:spLocks noChangeArrowheads="1"/>
          </p:cNvSpPr>
          <p:nvPr/>
        </p:nvSpPr>
        <p:spPr bwMode="auto">
          <a:xfrm>
            <a:off x="7272518" y="1255929"/>
            <a:ext cx="1871482" cy="267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sz="2000">
                <a:solidFill>
                  <a:schemeClr val="tx1"/>
                </a:solidFill>
                <a:latin typeface="맑은 고딕" pitchFamily="34" charset="-127"/>
                <a:ea typeface="맑은 고딕" pitchFamily="34" charset="-127"/>
              </a:defRPr>
            </a:lvl1pPr>
            <a:lvl2pPr marL="742950" indent="-285750" eaLnBrk="0" hangingPunct="0">
              <a:defRPr kumimoji="1" sz="2000">
                <a:solidFill>
                  <a:schemeClr val="tx1"/>
                </a:solidFill>
                <a:latin typeface="맑은 고딕" pitchFamily="34" charset="-127"/>
                <a:ea typeface="맑은 고딕" pitchFamily="34" charset="-127"/>
              </a:defRPr>
            </a:lvl2pPr>
            <a:lvl3pPr marL="1143000" indent="-228600" eaLnBrk="0" hangingPunct="0">
              <a:defRPr kumimoji="1" sz="2000">
                <a:solidFill>
                  <a:schemeClr val="tx1"/>
                </a:solidFill>
                <a:latin typeface="맑은 고딕" pitchFamily="34" charset="-127"/>
                <a:ea typeface="맑은 고딕" pitchFamily="34" charset="-127"/>
              </a:defRPr>
            </a:lvl3pPr>
            <a:lvl4pPr marL="1600200" indent="-228600" eaLnBrk="0" hangingPunct="0">
              <a:defRPr kumimoji="1" sz="2000">
                <a:solidFill>
                  <a:schemeClr val="tx1"/>
                </a:solidFill>
                <a:latin typeface="맑은 고딕" pitchFamily="34" charset="-127"/>
                <a:ea typeface="맑은 고딕" pitchFamily="34" charset="-127"/>
              </a:defRPr>
            </a:lvl4pPr>
            <a:lvl5pPr marL="2057400" indent="-228600" eaLnBrk="0" hangingPunct="0">
              <a:defRPr kumimoji="1" sz="2000">
                <a:solidFill>
                  <a:schemeClr val="tx1"/>
                </a:solidFill>
                <a:latin typeface="맑은 고딕" pitchFamily="34" charset="-127"/>
                <a:ea typeface="맑은 고딕" pitchFamily="34" charset="-127"/>
              </a:defRPr>
            </a:lvl5pPr>
            <a:lvl6pPr marL="25146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6pPr>
            <a:lvl7pPr marL="29718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7pPr>
            <a:lvl8pPr marL="34290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8pPr>
            <a:lvl9pPr marL="38862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9pPr>
          </a:lstStyle>
          <a:p>
            <a:pPr eaLnBrk="1" fontAlgn="base" hangingPunct="1">
              <a:spcBef>
                <a:spcPct val="50000"/>
              </a:spcBef>
              <a:spcAft>
                <a:spcPct val="0"/>
              </a:spcAft>
            </a:pPr>
            <a:r>
              <a:rPr lang="es-CO" altLang="ko-KR" sz="800" dirty="0" smtClean="0">
                <a:solidFill>
                  <a:srgbClr val="000000"/>
                </a:solidFill>
                <a:latin typeface="Verdana" pitchFamily="34" charset="0"/>
              </a:rPr>
              <a:t>Completar espacios en blanco. </a:t>
            </a:r>
          </a:p>
          <a:p>
            <a:pPr eaLnBrk="1" fontAlgn="base" hangingPunct="1">
              <a:spcBef>
                <a:spcPct val="50000"/>
              </a:spcBef>
              <a:spcAft>
                <a:spcPct val="0"/>
              </a:spcAft>
            </a:pPr>
            <a:r>
              <a:rPr lang="es-CO" altLang="ko-KR" sz="800" dirty="0" smtClean="0">
                <a:solidFill>
                  <a:srgbClr val="000000"/>
                </a:solidFill>
                <a:latin typeface="Verdana" pitchFamily="34" charset="0"/>
              </a:rPr>
              <a:t>Se muestran las dos secuencias completas sobre los cofres, en el centro de ellas se deben incluir botones de audio que permitan reproducir las secuencias de sonidos, según se describen en “Narración y comentarios”.</a:t>
            </a:r>
          </a:p>
          <a:p>
            <a:pPr eaLnBrk="1" fontAlgn="base" hangingPunct="1">
              <a:spcBef>
                <a:spcPct val="50000"/>
              </a:spcBef>
              <a:spcAft>
                <a:spcPct val="0"/>
              </a:spcAft>
            </a:pPr>
            <a:r>
              <a:rPr lang="es-CO" altLang="ko-KR" sz="800" dirty="0" smtClean="0">
                <a:solidFill>
                  <a:srgbClr val="000000"/>
                </a:solidFill>
                <a:latin typeface="Verdana" pitchFamily="34" charset="0"/>
              </a:rPr>
              <a:t>Los audios se deben reproducir así: </a:t>
            </a:r>
          </a:p>
          <a:p>
            <a:pPr eaLnBrk="1" fontAlgn="base" hangingPunct="1">
              <a:spcBef>
                <a:spcPct val="50000"/>
              </a:spcBef>
              <a:spcAft>
                <a:spcPct val="0"/>
              </a:spcAft>
            </a:pPr>
            <a:r>
              <a:rPr lang="es-CO" altLang="ko-KR" sz="800" dirty="0" smtClean="0">
                <a:solidFill>
                  <a:srgbClr val="000000"/>
                </a:solidFill>
                <a:latin typeface="Verdana" pitchFamily="34" charset="0"/>
              </a:rPr>
              <a:t>Secuencia de sonidos (figuras indígenas): tres veces. </a:t>
            </a:r>
          </a:p>
          <a:p>
            <a:pPr eaLnBrk="1" fontAlgn="base" hangingPunct="1">
              <a:spcBef>
                <a:spcPct val="50000"/>
              </a:spcBef>
              <a:spcAft>
                <a:spcPct val="0"/>
              </a:spcAft>
            </a:pPr>
            <a:r>
              <a:rPr lang="es-CO" altLang="ko-KR" sz="800" dirty="0" smtClean="0">
                <a:solidFill>
                  <a:srgbClr val="000000"/>
                </a:solidFill>
                <a:latin typeface="Verdana" pitchFamily="34" charset="0"/>
              </a:rPr>
              <a:t>Secuencia de sonidos (figuras geométricas). Dos veces. </a:t>
            </a:r>
          </a:p>
          <a:p>
            <a:pPr eaLnBrk="1" fontAlgn="base" hangingPunct="1">
              <a:spcBef>
                <a:spcPct val="50000"/>
              </a:spcBef>
              <a:spcAft>
                <a:spcPct val="0"/>
              </a:spcAft>
            </a:pPr>
            <a:r>
              <a:rPr lang="es-CO" altLang="ko-KR" sz="800" dirty="0" smtClean="0">
                <a:solidFill>
                  <a:srgbClr val="000000"/>
                </a:solidFill>
                <a:latin typeface="Verdana" pitchFamily="34" charset="0"/>
              </a:rPr>
              <a:t>Los sonidos deben ser cortos, así como se usaron en la actividad de arrastre.  </a:t>
            </a:r>
          </a:p>
          <a:p>
            <a:pPr eaLnBrk="1" fontAlgn="base" hangingPunct="1">
              <a:spcBef>
                <a:spcPct val="50000"/>
              </a:spcBef>
              <a:spcAft>
                <a:spcPct val="0"/>
              </a:spcAft>
            </a:pPr>
            <a:endParaRPr lang="es-CO" altLang="ko-KR" sz="800" dirty="0" smtClean="0">
              <a:solidFill>
                <a:srgbClr val="000000"/>
              </a:solidFill>
              <a:latin typeface="Verdana" pitchFamily="34" charset="0"/>
            </a:endParaRPr>
          </a:p>
        </p:txBody>
      </p:sp>
      <p:grpSp>
        <p:nvGrpSpPr>
          <p:cNvPr id="17" name="Grupo 16"/>
          <p:cNvGrpSpPr/>
          <p:nvPr/>
        </p:nvGrpSpPr>
        <p:grpSpPr>
          <a:xfrm>
            <a:off x="693360" y="3189981"/>
            <a:ext cx="1491948" cy="1192091"/>
            <a:chOff x="1119360" y="1918119"/>
            <a:chExt cx="3105150" cy="2409825"/>
          </a:xfrm>
        </p:grpSpPr>
        <p:pic>
          <p:nvPicPr>
            <p:cNvPr id="9" name="Imagen 8"/>
            <p:cNvPicPr>
              <a:picLocks noChangeAspect="1"/>
            </p:cNvPicPr>
            <p:nvPr/>
          </p:nvPicPr>
          <p:blipFill>
            <a:blip r:embed="rId4" cstate="print"/>
            <a:stretch>
              <a:fillRect/>
            </a:stretch>
          </p:blipFill>
          <p:spPr>
            <a:xfrm>
              <a:off x="1119360" y="1918119"/>
              <a:ext cx="3105150" cy="2409825"/>
            </a:xfrm>
            <a:prstGeom prst="rect">
              <a:avLst/>
            </a:prstGeom>
          </p:spPr>
        </p:pic>
        <p:sp>
          <p:nvSpPr>
            <p:cNvPr id="27" name="Elipse 26"/>
            <p:cNvSpPr/>
            <p:nvPr/>
          </p:nvSpPr>
          <p:spPr>
            <a:xfrm>
              <a:off x="2678829" y="2017451"/>
              <a:ext cx="540000" cy="540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9" name="Elipse 28"/>
            <p:cNvSpPr/>
            <p:nvPr/>
          </p:nvSpPr>
          <p:spPr>
            <a:xfrm>
              <a:off x="2073306" y="2026521"/>
              <a:ext cx="540000" cy="540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0" name="Elipse 29"/>
            <p:cNvSpPr/>
            <p:nvPr/>
          </p:nvSpPr>
          <p:spPr>
            <a:xfrm>
              <a:off x="3225805" y="2494780"/>
              <a:ext cx="540000" cy="540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1" name="Elipse 30"/>
            <p:cNvSpPr/>
            <p:nvPr/>
          </p:nvSpPr>
          <p:spPr>
            <a:xfrm>
              <a:off x="3219683" y="3095942"/>
              <a:ext cx="540000" cy="540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2" name="Elipse 31"/>
            <p:cNvSpPr/>
            <p:nvPr/>
          </p:nvSpPr>
          <p:spPr>
            <a:xfrm>
              <a:off x="2678829" y="3520675"/>
              <a:ext cx="540000" cy="540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4" name="Elipse 33"/>
            <p:cNvSpPr/>
            <p:nvPr/>
          </p:nvSpPr>
          <p:spPr>
            <a:xfrm>
              <a:off x="2077063" y="3517945"/>
              <a:ext cx="540000" cy="540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5" name="Elipse 34"/>
            <p:cNvSpPr/>
            <p:nvPr/>
          </p:nvSpPr>
          <p:spPr>
            <a:xfrm>
              <a:off x="1548322" y="2474417"/>
              <a:ext cx="540000" cy="540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9" name="Elipse 38"/>
            <p:cNvSpPr/>
            <p:nvPr/>
          </p:nvSpPr>
          <p:spPr>
            <a:xfrm>
              <a:off x="1542200" y="3075579"/>
              <a:ext cx="540000" cy="540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1" name="Triángulo isósceles 40"/>
            <p:cNvSpPr/>
            <p:nvPr/>
          </p:nvSpPr>
          <p:spPr>
            <a:xfrm>
              <a:off x="2777954" y="3577296"/>
              <a:ext cx="324196" cy="324000"/>
            </a:xfrm>
            <a:prstGeom prst="triangl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2" name="Pentágono regular 41"/>
            <p:cNvSpPr/>
            <p:nvPr/>
          </p:nvSpPr>
          <p:spPr>
            <a:xfrm>
              <a:off x="1641400" y="2578023"/>
              <a:ext cx="324000" cy="324000"/>
            </a:xfrm>
            <a:prstGeom prst="pentagon">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3" name="Rectángulo 42"/>
            <p:cNvSpPr/>
            <p:nvPr/>
          </p:nvSpPr>
          <p:spPr>
            <a:xfrm>
              <a:off x="2786829" y="2125451"/>
              <a:ext cx="324000" cy="324000"/>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4" name="Elipse 43"/>
            <p:cNvSpPr/>
            <p:nvPr/>
          </p:nvSpPr>
          <p:spPr>
            <a:xfrm>
              <a:off x="3344849" y="2596242"/>
              <a:ext cx="324000" cy="32400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5" name="Elipse 44"/>
            <p:cNvSpPr/>
            <p:nvPr/>
          </p:nvSpPr>
          <p:spPr>
            <a:xfrm>
              <a:off x="1658049" y="3183579"/>
              <a:ext cx="324000" cy="32400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9" name="Triángulo isósceles 58"/>
            <p:cNvSpPr/>
            <p:nvPr/>
          </p:nvSpPr>
          <p:spPr>
            <a:xfrm>
              <a:off x="2189296" y="2079730"/>
              <a:ext cx="324196" cy="324000"/>
            </a:xfrm>
            <a:prstGeom prst="triangl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60" name="Rectángulo 59"/>
            <p:cNvSpPr/>
            <p:nvPr/>
          </p:nvSpPr>
          <p:spPr>
            <a:xfrm>
              <a:off x="2189296" y="3625858"/>
              <a:ext cx="324000" cy="324000"/>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62" name="Pentágono regular 61"/>
            <p:cNvSpPr/>
            <p:nvPr/>
          </p:nvSpPr>
          <p:spPr>
            <a:xfrm>
              <a:off x="3335449" y="3191568"/>
              <a:ext cx="324000" cy="324000"/>
            </a:xfrm>
            <a:prstGeom prst="pentagon">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p>
          </p:txBody>
        </p:sp>
      </p:grpSp>
      <p:grpSp>
        <p:nvGrpSpPr>
          <p:cNvPr id="19" name="Grupo 18"/>
          <p:cNvGrpSpPr/>
          <p:nvPr/>
        </p:nvGrpSpPr>
        <p:grpSpPr>
          <a:xfrm>
            <a:off x="681882" y="1923892"/>
            <a:ext cx="1514904" cy="1198663"/>
            <a:chOff x="3490520" y="1917704"/>
            <a:chExt cx="3105150" cy="2409825"/>
          </a:xfrm>
        </p:grpSpPr>
        <p:pic>
          <p:nvPicPr>
            <p:cNvPr id="66" name="Imagen 65"/>
            <p:cNvPicPr>
              <a:picLocks noChangeAspect="1"/>
            </p:cNvPicPr>
            <p:nvPr/>
          </p:nvPicPr>
          <p:blipFill>
            <a:blip r:embed="rId5" cstate="print"/>
            <a:stretch>
              <a:fillRect/>
            </a:stretch>
          </p:blipFill>
          <p:spPr>
            <a:xfrm>
              <a:off x="3490520" y="1917704"/>
              <a:ext cx="3105150" cy="2409825"/>
            </a:xfrm>
            <a:prstGeom prst="rect">
              <a:avLst/>
            </a:prstGeom>
          </p:spPr>
        </p:pic>
        <p:pic>
          <p:nvPicPr>
            <p:cNvPr id="63" name="Imagen 62"/>
            <p:cNvPicPr>
              <a:picLocks noChangeAspect="1"/>
            </p:cNvPicPr>
            <p:nvPr/>
          </p:nvPicPr>
          <p:blipFill>
            <a:blip r:embed="rId6" cstate="print"/>
            <a:stretch>
              <a:fillRect/>
            </a:stretch>
          </p:blipFill>
          <p:spPr>
            <a:xfrm>
              <a:off x="5491408" y="2549221"/>
              <a:ext cx="360000" cy="360000"/>
            </a:xfrm>
            <a:prstGeom prst="rect">
              <a:avLst/>
            </a:prstGeom>
          </p:spPr>
        </p:pic>
        <p:pic>
          <p:nvPicPr>
            <p:cNvPr id="64" name="Imagen 63"/>
            <p:cNvPicPr>
              <a:picLocks noChangeAspect="1"/>
            </p:cNvPicPr>
            <p:nvPr/>
          </p:nvPicPr>
          <p:blipFill rotWithShape="1">
            <a:blip r:embed="rId7" cstate="print"/>
            <a:srcRect l="-175" t="24431" r="49435" b="22838"/>
            <a:stretch/>
          </p:blipFill>
          <p:spPr>
            <a:xfrm>
              <a:off x="5393767" y="3527280"/>
              <a:ext cx="354029" cy="360000"/>
            </a:xfrm>
            <a:prstGeom prst="rect">
              <a:avLst/>
            </a:prstGeom>
          </p:spPr>
        </p:pic>
        <p:pic>
          <p:nvPicPr>
            <p:cNvPr id="65" name="Imagen 64"/>
            <p:cNvPicPr>
              <a:picLocks noChangeAspect="1"/>
            </p:cNvPicPr>
            <p:nvPr/>
          </p:nvPicPr>
          <p:blipFill>
            <a:blip r:embed="rId8" cstate="print"/>
            <a:stretch>
              <a:fillRect/>
            </a:stretch>
          </p:blipFill>
          <p:spPr>
            <a:xfrm>
              <a:off x="4577597" y="2124911"/>
              <a:ext cx="360000" cy="360000"/>
            </a:xfrm>
            <a:prstGeom prst="rect">
              <a:avLst/>
            </a:prstGeom>
          </p:spPr>
        </p:pic>
        <p:pic>
          <p:nvPicPr>
            <p:cNvPr id="71" name="Imagen 70"/>
            <p:cNvPicPr>
              <a:picLocks noChangeAspect="1"/>
            </p:cNvPicPr>
            <p:nvPr/>
          </p:nvPicPr>
          <p:blipFill>
            <a:blip r:embed="rId6" cstate="print"/>
            <a:stretch>
              <a:fillRect/>
            </a:stretch>
          </p:blipFill>
          <p:spPr>
            <a:xfrm>
              <a:off x="4786805" y="3690916"/>
              <a:ext cx="360000" cy="360000"/>
            </a:xfrm>
            <a:prstGeom prst="rect">
              <a:avLst/>
            </a:prstGeom>
          </p:spPr>
        </p:pic>
      </p:grpSp>
      <p:pic>
        <p:nvPicPr>
          <p:cNvPr id="170" name="Imagen 170"/>
          <p:cNvPicPr>
            <a:picLocks noChangeAspect="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289658" y="3582683"/>
            <a:ext cx="317615" cy="317775"/>
          </a:xfrm>
          <a:prstGeom prst="rect">
            <a:avLst/>
          </a:prstGeom>
          <a:noFill/>
          <a:extLst>
            <a:ext uri="{909E8E84-426E-40DD-AFC4-6F175D3DCCD1}">
              <a14:hiddenFill xmlns:a14="http://schemas.microsoft.com/office/drawing/2010/main" xmlns="">
                <a:solidFill>
                  <a:srgbClr val="FFFFFF"/>
                </a:solidFill>
              </a14:hiddenFill>
            </a:ext>
          </a:extLst>
        </p:spPr>
      </p:pic>
      <p:pic>
        <p:nvPicPr>
          <p:cNvPr id="72" name="Imagen 170"/>
          <p:cNvPicPr>
            <a:picLocks noChangeAspect="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268575" y="2344399"/>
            <a:ext cx="317615" cy="317775"/>
          </a:xfrm>
          <a:prstGeom prst="rect">
            <a:avLst/>
          </a:prstGeom>
          <a:noFill/>
          <a:extLst>
            <a:ext uri="{909E8E84-426E-40DD-AFC4-6F175D3DCCD1}">
              <a14:hiddenFill xmlns:a14="http://schemas.microsoft.com/office/drawing/2010/main" xmlns="">
                <a:solidFill>
                  <a:srgbClr val="FFFFFF"/>
                </a:solidFill>
              </a14:hiddenFill>
            </a:ext>
          </a:extLst>
        </p:spPr>
      </p:pic>
      <p:sp>
        <p:nvSpPr>
          <p:cNvPr id="25" name="Rectángulo 24"/>
          <p:cNvSpPr/>
          <p:nvPr/>
        </p:nvSpPr>
        <p:spPr>
          <a:xfrm>
            <a:off x="2524323" y="2272236"/>
            <a:ext cx="4260386" cy="449224"/>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3" name="Rectángulo 72"/>
          <p:cNvSpPr/>
          <p:nvPr/>
        </p:nvSpPr>
        <p:spPr>
          <a:xfrm>
            <a:off x="2537254" y="3515754"/>
            <a:ext cx="4260386" cy="449224"/>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xmlns="" val="12903231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0" name="Imagen 19"/>
          <p:cNvPicPr>
            <a:picLocks noChangeAspect="1"/>
          </p:cNvPicPr>
          <p:nvPr/>
        </p:nvPicPr>
        <p:blipFill>
          <a:blip r:embed="rId3" cstate="print">
            <a:grayscl/>
          </a:blip>
          <a:stretch>
            <a:fillRect/>
          </a:stretch>
        </p:blipFill>
        <p:spPr>
          <a:xfrm>
            <a:off x="22643" y="609597"/>
            <a:ext cx="7327860" cy="4008251"/>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Matemáticas</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306526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Reconocimiento de secuencias de figuras.</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1/1</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396793"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Socialización</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3</a:t>
            </a:r>
            <a:endParaRPr lang="es-CO" sz="1200" dirty="0"/>
          </a:p>
        </p:txBody>
      </p:sp>
      <p:sp>
        <p:nvSpPr>
          <p:cNvPr id="24" name="CuadroTexto 23"/>
          <p:cNvSpPr txBox="1"/>
          <p:nvPr/>
        </p:nvSpPr>
        <p:spPr>
          <a:xfrm>
            <a:off x="7367148" y="153710"/>
            <a:ext cx="161294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M_G01_U05_L02_03_03</a:t>
            </a:r>
            <a:endParaRPr lang="es-CO" sz="1000" dirty="0">
              <a:latin typeface="Arial" panose="020B0604020202020204" pitchFamily="34" charset="0"/>
              <a:cs typeface="Arial" panose="020B0604020202020204" pitchFamily="34" charset="0"/>
            </a:endParaRPr>
          </a:p>
        </p:txBody>
      </p:sp>
      <p:sp>
        <p:nvSpPr>
          <p:cNvPr id="28" name="CuadroTexto 27"/>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33" name="CuadroTexto 32"/>
          <p:cNvSpPr txBox="1"/>
          <p:nvPr/>
        </p:nvSpPr>
        <p:spPr>
          <a:xfrm>
            <a:off x="150616" y="1554531"/>
            <a:ext cx="7097188" cy="584775"/>
          </a:xfrm>
          <a:prstGeom prst="rect">
            <a:avLst/>
          </a:prstGeom>
          <a:noFill/>
        </p:spPr>
        <p:txBody>
          <a:bodyPr wrap="square" rtlCol="0">
            <a:spAutoFit/>
          </a:bodyPr>
          <a:lstStyle/>
          <a:p>
            <a:r>
              <a:rPr lang="es-CO" sz="1600" dirty="0" smtClean="0"/>
              <a:t>Deben formar grupos para crear una secuencia con dos, tres o cuatro imágenes. Después intercambien las secuencias entre los grupos para que descifren el patrón.</a:t>
            </a:r>
            <a:endParaRPr lang="es-CO" sz="1600" dirty="0"/>
          </a:p>
        </p:txBody>
      </p:sp>
      <p:sp>
        <p:nvSpPr>
          <p:cNvPr id="67" name="CuadroTexto 66"/>
          <p:cNvSpPr txBox="1"/>
          <p:nvPr/>
        </p:nvSpPr>
        <p:spPr>
          <a:xfrm>
            <a:off x="744263" y="3808985"/>
            <a:ext cx="1112869" cy="461665"/>
          </a:xfrm>
          <a:prstGeom prst="rect">
            <a:avLst/>
          </a:prstGeom>
          <a:noFill/>
        </p:spPr>
        <p:txBody>
          <a:bodyPr wrap="square" rtlCol="0">
            <a:spAutoFit/>
          </a:bodyPr>
          <a:lstStyle/>
          <a:p>
            <a:r>
              <a:rPr lang="es-CO" sz="2400" b="1" dirty="0" smtClean="0">
                <a:solidFill>
                  <a:srgbClr val="7030A0"/>
                </a:solidFill>
                <a:effectLst>
                  <a:outerShdw blurRad="38100" dist="38100" dir="2700000" algn="tl">
                    <a:srgbClr val="000000">
                      <a:alpha val="43137"/>
                    </a:srgbClr>
                  </a:outerShdw>
                </a:effectLst>
              </a:rPr>
              <a:t>Patrón</a:t>
            </a:r>
            <a:r>
              <a:rPr lang="es-CO" dirty="0" smtClean="0"/>
              <a:t>:</a:t>
            </a:r>
            <a:endParaRPr lang="es-CO" dirty="0"/>
          </a:p>
        </p:txBody>
      </p:sp>
      <p:sp>
        <p:nvSpPr>
          <p:cNvPr id="58" name="TextBox 19"/>
          <p:cNvSpPr txBox="1">
            <a:spLocks noChangeArrowheads="1"/>
          </p:cNvSpPr>
          <p:nvPr/>
        </p:nvSpPr>
        <p:spPr bwMode="auto">
          <a:xfrm>
            <a:off x="7272518" y="1255929"/>
            <a:ext cx="1871482" cy="29238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sz="2000">
                <a:solidFill>
                  <a:schemeClr val="tx1"/>
                </a:solidFill>
                <a:latin typeface="맑은 고딕" pitchFamily="34" charset="-127"/>
                <a:ea typeface="맑은 고딕" pitchFamily="34" charset="-127"/>
              </a:defRPr>
            </a:lvl1pPr>
            <a:lvl2pPr marL="742950" indent="-285750" eaLnBrk="0" hangingPunct="0">
              <a:defRPr kumimoji="1" sz="2000">
                <a:solidFill>
                  <a:schemeClr val="tx1"/>
                </a:solidFill>
                <a:latin typeface="맑은 고딕" pitchFamily="34" charset="-127"/>
                <a:ea typeface="맑은 고딕" pitchFamily="34" charset="-127"/>
              </a:defRPr>
            </a:lvl2pPr>
            <a:lvl3pPr marL="1143000" indent="-228600" eaLnBrk="0" hangingPunct="0">
              <a:defRPr kumimoji="1" sz="2000">
                <a:solidFill>
                  <a:schemeClr val="tx1"/>
                </a:solidFill>
                <a:latin typeface="맑은 고딕" pitchFamily="34" charset="-127"/>
                <a:ea typeface="맑은 고딕" pitchFamily="34" charset="-127"/>
              </a:defRPr>
            </a:lvl3pPr>
            <a:lvl4pPr marL="1600200" indent="-228600" eaLnBrk="0" hangingPunct="0">
              <a:defRPr kumimoji="1" sz="2000">
                <a:solidFill>
                  <a:schemeClr val="tx1"/>
                </a:solidFill>
                <a:latin typeface="맑은 고딕" pitchFamily="34" charset="-127"/>
                <a:ea typeface="맑은 고딕" pitchFamily="34" charset="-127"/>
              </a:defRPr>
            </a:lvl4pPr>
            <a:lvl5pPr marL="2057400" indent="-228600" eaLnBrk="0" hangingPunct="0">
              <a:defRPr kumimoji="1" sz="2000">
                <a:solidFill>
                  <a:schemeClr val="tx1"/>
                </a:solidFill>
                <a:latin typeface="맑은 고딕" pitchFamily="34" charset="-127"/>
                <a:ea typeface="맑은 고딕" pitchFamily="34" charset="-127"/>
              </a:defRPr>
            </a:lvl5pPr>
            <a:lvl6pPr marL="25146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6pPr>
            <a:lvl7pPr marL="29718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7pPr>
            <a:lvl8pPr marL="34290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8pPr>
            <a:lvl9pPr marL="38862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9pPr>
          </a:lstStyle>
          <a:p>
            <a:pPr eaLnBrk="1" fontAlgn="base" hangingPunct="1">
              <a:spcBef>
                <a:spcPct val="50000"/>
              </a:spcBef>
              <a:spcAft>
                <a:spcPct val="0"/>
              </a:spcAft>
            </a:pPr>
            <a:r>
              <a:rPr lang="es-CO" altLang="ko-KR" sz="800" dirty="0" smtClean="0">
                <a:solidFill>
                  <a:srgbClr val="000000"/>
                </a:solidFill>
                <a:latin typeface="Verdana" pitchFamily="34" charset="0"/>
              </a:rPr>
              <a:t>Recurso interactivo de plantilla (arrastre)</a:t>
            </a:r>
          </a:p>
          <a:p>
            <a:pPr eaLnBrk="1" fontAlgn="base" hangingPunct="1">
              <a:spcBef>
                <a:spcPct val="50000"/>
              </a:spcBef>
              <a:spcAft>
                <a:spcPct val="0"/>
              </a:spcAft>
            </a:pPr>
            <a:r>
              <a:rPr lang="es-CO" altLang="ko-KR" sz="800" dirty="0" smtClean="0">
                <a:solidFill>
                  <a:srgbClr val="000000"/>
                </a:solidFill>
                <a:latin typeface="Verdana" pitchFamily="34" charset="0"/>
              </a:rPr>
              <a:t>Se propone una serie de imágenes para que el usuario arrastre las que quiera generando su propia secuencia. </a:t>
            </a:r>
          </a:p>
          <a:p>
            <a:pPr eaLnBrk="1" fontAlgn="base" hangingPunct="1">
              <a:spcBef>
                <a:spcPct val="50000"/>
              </a:spcBef>
              <a:spcAft>
                <a:spcPct val="0"/>
              </a:spcAft>
            </a:pPr>
            <a:r>
              <a:rPr lang="es-CO" altLang="ko-KR" sz="800" dirty="0" smtClean="0">
                <a:solidFill>
                  <a:srgbClr val="000000"/>
                </a:solidFill>
                <a:latin typeface="Verdana" pitchFamily="34" charset="0"/>
              </a:rPr>
              <a:t>Se deben habilitar 8 espacios en frente del letrero “Secuencia” y 4 espacios en frente del letrero “Patrón”. </a:t>
            </a:r>
          </a:p>
          <a:p>
            <a:pPr eaLnBrk="1" fontAlgn="base" hangingPunct="1">
              <a:spcBef>
                <a:spcPct val="50000"/>
              </a:spcBef>
              <a:spcAft>
                <a:spcPct val="0"/>
              </a:spcAft>
            </a:pPr>
            <a:r>
              <a:rPr lang="es-CO" altLang="ko-KR" sz="800" dirty="0" smtClean="0">
                <a:solidFill>
                  <a:srgbClr val="000000"/>
                </a:solidFill>
                <a:latin typeface="Verdana" pitchFamily="34" charset="0"/>
              </a:rPr>
              <a:t>Las imágenes son: </a:t>
            </a:r>
          </a:p>
          <a:p>
            <a:pPr marL="171450" indent="-171450" eaLnBrk="1" fontAlgn="base" hangingPunct="1">
              <a:spcBef>
                <a:spcPct val="50000"/>
              </a:spcBef>
              <a:spcAft>
                <a:spcPct val="0"/>
              </a:spcAft>
              <a:buFont typeface="Arial" panose="020B0604020202020204" pitchFamily="34" charset="0"/>
              <a:buChar char="•"/>
            </a:pPr>
            <a:r>
              <a:rPr lang="es-CO" altLang="ko-KR" sz="800" dirty="0" smtClean="0">
                <a:solidFill>
                  <a:srgbClr val="000000"/>
                </a:solidFill>
                <a:latin typeface="Verdana" pitchFamily="34" charset="0"/>
              </a:rPr>
              <a:t>Dos medios de transporte. </a:t>
            </a:r>
          </a:p>
          <a:p>
            <a:pPr marL="171450" indent="-171450" eaLnBrk="1" fontAlgn="base" hangingPunct="1">
              <a:spcBef>
                <a:spcPct val="50000"/>
              </a:spcBef>
              <a:spcAft>
                <a:spcPct val="0"/>
              </a:spcAft>
              <a:buFont typeface="Arial" panose="020B0604020202020204" pitchFamily="34" charset="0"/>
              <a:buChar char="•"/>
            </a:pPr>
            <a:r>
              <a:rPr lang="es-CO" altLang="ko-KR" sz="800" dirty="0" smtClean="0">
                <a:solidFill>
                  <a:srgbClr val="000000"/>
                </a:solidFill>
                <a:latin typeface="Verdana" pitchFamily="34" charset="0"/>
              </a:rPr>
              <a:t>Dos mascotas. </a:t>
            </a:r>
          </a:p>
          <a:p>
            <a:pPr marL="171450" indent="-171450" eaLnBrk="1" fontAlgn="base" hangingPunct="1">
              <a:spcBef>
                <a:spcPct val="50000"/>
              </a:spcBef>
              <a:spcAft>
                <a:spcPct val="0"/>
              </a:spcAft>
              <a:buFont typeface="Arial" panose="020B0604020202020204" pitchFamily="34" charset="0"/>
              <a:buChar char="•"/>
            </a:pPr>
            <a:r>
              <a:rPr lang="es-CO" altLang="ko-KR" sz="800" dirty="0" smtClean="0">
                <a:solidFill>
                  <a:srgbClr val="000000"/>
                </a:solidFill>
                <a:latin typeface="Verdana" pitchFamily="34" charset="0"/>
              </a:rPr>
              <a:t>Dos figuras geométricas: pentágono y hexágono.</a:t>
            </a:r>
          </a:p>
          <a:p>
            <a:pPr marL="171450" indent="-171450" eaLnBrk="1" fontAlgn="base" hangingPunct="1">
              <a:spcBef>
                <a:spcPct val="50000"/>
              </a:spcBef>
              <a:spcAft>
                <a:spcPct val="0"/>
              </a:spcAft>
              <a:buFont typeface="Arial" panose="020B0604020202020204" pitchFamily="34" charset="0"/>
              <a:buChar char="•"/>
            </a:pPr>
            <a:r>
              <a:rPr lang="es-CO" altLang="ko-KR" sz="800" dirty="0" smtClean="0">
                <a:solidFill>
                  <a:srgbClr val="000000"/>
                </a:solidFill>
                <a:latin typeface="Verdana" pitchFamily="34" charset="0"/>
              </a:rPr>
              <a:t>Dos “espirales” con formas de triángulo y círculo</a:t>
            </a:r>
            <a:endParaRPr lang="es-CO" altLang="ko-KR" sz="800" dirty="0">
              <a:solidFill>
                <a:srgbClr val="000000"/>
              </a:solidFill>
              <a:latin typeface="Verdana" pitchFamily="34" charset="0"/>
            </a:endParaRPr>
          </a:p>
          <a:p>
            <a:pPr eaLnBrk="1" fontAlgn="base" hangingPunct="1">
              <a:spcBef>
                <a:spcPct val="50000"/>
              </a:spcBef>
              <a:spcAft>
                <a:spcPct val="0"/>
              </a:spcAft>
            </a:pPr>
            <a:r>
              <a:rPr lang="es-CO" altLang="ko-KR" sz="800" dirty="0" smtClean="0">
                <a:solidFill>
                  <a:srgbClr val="000000"/>
                </a:solidFill>
                <a:latin typeface="Verdana" pitchFamily="34" charset="0"/>
              </a:rPr>
              <a:t>El recurso no valida respuestas correctas. </a:t>
            </a:r>
          </a:p>
        </p:txBody>
      </p:sp>
      <p:sp>
        <p:nvSpPr>
          <p:cNvPr id="63" name="CuadroTexto 62"/>
          <p:cNvSpPr txBox="1"/>
          <p:nvPr/>
        </p:nvSpPr>
        <p:spPr>
          <a:xfrm>
            <a:off x="358799" y="3164428"/>
            <a:ext cx="1572899" cy="461665"/>
          </a:xfrm>
          <a:prstGeom prst="rect">
            <a:avLst/>
          </a:prstGeom>
          <a:noFill/>
        </p:spPr>
        <p:txBody>
          <a:bodyPr wrap="square" rtlCol="0">
            <a:spAutoFit/>
          </a:bodyPr>
          <a:lstStyle/>
          <a:p>
            <a:r>
              <a:rPr lang="es-CO" sz="2400" b="1" dirty="0" smtClean="0">
                <a:solidFill>
                  <a:srgbClr val="0070C0"/>
                </a:solidFill>
                <a:effectLst>
                  <a:outerShdw blurRad="38100" dist="38100" dir="2700000" algn="tl">
                    <a:srgbClr val="000000">
                      <a:alpha val="43137"/>
                    </a:srgbClr>
                  </a:outerShdw>
                </a:effectLst>
              </a:rPr>
              <a:t>Secuencia</a:t>
            </a:r>
            <a:r>
              <a:rPr lang="es-CO" dirty="0" smtClean="0"/>
              <a:t>:</a:t>
            </a:r>
            <a:endParaRPr lang="es-CO" dirty="0"/>
          </a:p>
        </p:txBody>
      </p:sp>
      <p:sp>
        <p:nvSpPr>
          <p:cNvPr id="17" name="Rectángulo 16"/>
          <p:cNvSpPr/>
          <p:nvPr/>
        </p:nvSpPr>
        <p:spPr>
          <a:xfrm>
            <a:off x="1913790" y="3806697"/>
            <a:ext cx="540000" cy="5400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4" name="Rectángulo 63"/>
          <p:cNvSpPr/>
          <p:nvPr/>
        </p:nvSpPr>
        <p:spPr>
          <a:xfrm>
            <a:off x="2540538" y="3806697"/>
            <a:ext cx="540000" cy="5400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5" name="Rectángulo 64"/>
          <p:cNvSpPr/>
          <p:nvPr/>
        </p:nvSpPr>
        <p:spPr>
          <a:xfrm>
            <a:off x="3159426" y="3806697"/>
            <a:ext cx="540000" cy="5400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6" name="Rectángulo 65"/>
          <p:cNvSpPr/>
          <p:nvPr/>
        </p:nvSpPr>
        <p:spPr>
          <a:xfrm>
            <a:off x="3786174" y="3806697"/>
            <a:ext cx="540000" cy="5400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1" name="Rectángulo 70"/>
          <p:cNvSpPr/>
          <p:nvPr/>
        </p:nvSpPr>
        <p:spPr>
          <a:xfrm>
            <a:off x="1911209" y="3179380"/>
            <a:ext cx="540000" cy="5400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2" name="Rectángulo 71"/>
          <p:cNvSpPr/>
          <p:nvPr/>
        </p:nvSpPr>
        <p:spPr>
          <a:xfrm>
            <a:off x="2537957" y="3179380"/>
            <a:ext cx="540000" cy="5400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3" name="Rectángulo 72"/>
          <p:cNvSpPr/>
          <p:nvPr/>
        </p:nvSpPr>
        <p:spPr>
          <a:xfrm>
            <a:off x="3156845" y="3179380"/>
            <a:ext cx="540000" cy="5400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4" name="Rectángulo 73"/>
          <p:cNvSpPr/>
          <p:nvPr/>
        </p:nvSpPr>
        <p:spPr>
          <a:xfrm>
            <a:off x="3783593" y="3179380"/>
            <a:ext cx="540000" cy="5400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5" name="Rectángulo 74"/>
          <p:cNvSpPr/>
          <p:nvPr/>
        </p:nvSpPr>
        <p:spPr>
          <a:xfrm>
            <a:off x="4385256" y="3176752"/>
            <a:ext cx="540000" cy="5400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6" name="Rectángulo 75"/>
          <p:cNvSpPr/>
          <p:nvPr/>
        </p:nvSpPr>
        <p:spPr>
          <a:xfrm>
            <a:off x="5012004" y="3176752"/>
            <a:ext cx="540000" cy="5400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7" name="Rectángulo 76"/>
          <p:cNvSpPr/>
          <p:nvPr/>
        </p:nvSpPr>
        <p:spPr>
          <a:xfrm>
            <a:off x="5630892" y="3176752"/>
            <a:ext cx="540000" cy="5400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8" name="Rectángulo 77"/>
          <p:cNvSpPr/>
          <p:nvPr/>
        </p:nvSpPr>
        <p:spPr>
          <a:xfrm>
            <a:off x="6257640" y="3176752"/>
            <a:ext cx="540000" cy="5400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18" name="Grupo 17"/>
          <p:cNvGrpSpPr/>
          <p:nvPr/>
        </p:nvGrpSpPr>
        <p:grpSpPr>
          <a:xfrm>
            <a:off x="255787" y="2139306"/>
            <a:ext cx="6504416" cy="1057674"/>
            <a:chOff x="255787" y="2139306"/>
            <a:chExt cx="6504416" cy="1057674"/>
          </a:xfrm>
        </p:grpSpPr>
        <p:grpSp>
          <p:nvGrpSpPr>
            <p:cNvPr id="8" name="Grupo 7"/>
            <p:cNvGrpSpPr/>
            <p:nvPr/>
          </p:nvGrpSpPr>
          <p:grpSpPr>
            <a:xfrm>
              <a:off x="255787" y="2241205"/>
              <a:ext cx="5570935" cy="955775"/>
              <a:chOff x="255787" y="2241205"/>
              <a:chExt cx="5570935" cy="955775"/>
            </a:xfrm>
          </p:grpSpPr>
          <p:sp>
            <p:nvSpPr>
              <p:cNvPr id="47" name="CuadroTexto 46"/>
              <p:cNvSpPr txBox="1"/>
              <p:nvPr/>
            </p:nvSpPr>
            <p:spPr>
              <a:xfrm>
                <a:off x="255787" y="2981536"/>
                <a:ext cx="1580134" cy="21544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s-CO" sz="800" dirty="0" smtClean="0">
                    <a:solidFill>
                      <a:srgbClr val="FF0000"/>
                    </a:solidFill>
                  </a:rPr>
                  <a:t>IL_M_G01_U05_L02_03_03_01</a:t>
                </a:r>
                <a:endParaRPr lang="es-CO" sz="800" dirty="0">
                  <a:solidFill>
                    <a:srgbClr val="FF0000"/>
                  </a:solidFill>
                </a:endParaRPr>
              </a:p>
            </p:txBody>
          </p:sp>
          <p:pic>
            <p:nvPicPr>
              <p:cNvPr id="19" name="Imagen 18"/>
              <p:cNvPicPr>
                <a:picLocks noChangeAspect="1"/>
              </p:cNvPicPr>
              <p:nvPr/>
            </p:nvPicPr>
            <p:blipFill>
              <a:blip r:embed="rId4" cstate="print"/>
              <a:stretch>
                <a:fillRect/>
              </a:stretch>
            </p:blipFill>
            <p:spPr>
              <a:xfrm>
                <a:off x="2081157" y="2275929"/>
                <a:ext cx="513890" cy="550307"/>
              </a:xfrm>
              <a:prstGeom prst="rect">
                <a:avLst/>
              </a:prstGeom>
            </p:spPr>
          </p:pic>
          <p:pic>
            <p:nvPicPr>
              <p:cNvPr id="22" name="Imagen 21"/>
              <p:cNvPicPr>
                <a:picLocks noChangeAspect="1"/>
              </p:cNvPicPr>
              <p:nvPr/>
            </p:nvPicPr>
            <p:blipFill>
              <a:blip r:embed="rId5" cstate="print"/>
              <a:stretch>
                <a:fillRect/>
              </a:stretch>
            </p:blipFill>
            <p:spPr>
              <a:xfrm>
                <a:off x="3511171" y="2264072"/>
                <a:ext cx="551260" cy="539276"/>
              </a:xfrm>
              <a:prstGeom prst="rect">
                <a:avLst/>
              </a:prstGeom>
            </p:spPr>
          </p:pic>
          <p:sp>
            <p:nvSpPr>
              <p:cNvPr id="36" name="Pentágono regular 35"/>
              <p:cNvSpPr/>
              <p:nvPr/>
            </p:nvSpPr>
            <p:spPr>
              <a:xfrm>
                <a:off x="5322722" y="2241205"/>
                <a:ext cx="504000" cy="504000"/>
              </a:xfrm>
              <a:prstGeom prst="pentagon">
                <a:avLst/>
              </a:prstGeom>
              <a:solidFill>
                <a:srgbClr val="FFC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7" name="Hexágono 36"/>
              <p:cNvSpPr/>
              <p:nvPr/>
            </p:nvSpPr>
            <p:spPr>
              <a:xfrm>
                <a:off x="1337663" y="2264369"/>
                <a:ext cx="504000" cy="504000"/>
              </a:xfrm>
              <a:prstGeom prst="hexagon">
                <a:avLst/>
              </a:prstGeom>
              <a:solidFill>
                <a:srgbClr val="DFDA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pic>
          <p:nvPicPr>
            <p:cNvPr id="13" name="Imagen 12"/>
            <p:cNvPicPr>
              <a:picLocks noChangeAspect="1"/>
            </p:cNvPicPr>
            <p:nvPr/>
          </p:nvPicPr>
          <p:blipFill>
            <a:blip r:embed="rId6" cstate="print"/>
            <a:stretch>
              <a:fillRect/>
            </a:stretch>
          </p:blipFill>
          <p:spPr>
            <a:xfrm>
              <a:off x="4272173" y="2275656"/>
              <a:ext cx="831736" cy="510054"/>
            </a:xfrm>
            <a:prstGeom prst="rect">
              <a:avLst/>
            </a:prstGeom>
          </p:spPr>
        </p:pic>
        <p:pic>
          <p:nvPicPr>
            <p:cNvPr id="14" name="Imagen 13"/>
            <p:cNvPicPr>
              <a:picLocks noChangeAspect="1"/>
            </p:cNvPicPr>
            <p:nvPr/>
          </p:nvPicPr>
          <p:blipFill rotWithShape="1">
            <a:blip r:embed="rId7" cstate="print"/>
            <a:srcRect l="3105" t="4687" r="75754" b="75256"/>
            <a:stretch/>
          </p:blipFill>
          <p:spPr>
            <a:xfrm>
              <a:off x="6101616" y="2159183"/>
              <a:ext cx="658587" cy="652600"/>
            </a:xfrm>
            <a:prstGeom prst="rect">
              <a:avLst/>
            </a:prstGeom>
          </p:spPr>
        </p:pic>
        <p:pic>
          <p:nvPicPr>
            <p:cNvPr id="15" name="Imagen 14"/>
            <p:cNvPicPr>
              <a:picLocks noChangeAspect="1"/>
            </p:cNvPicPr>
            <p:nvPr/>
          </p:nvPicPr>
          <p:blipFill rotWithShape="1">
            <a:blip r:embed="rId8" cstate="print"/>
            <a:srcRect l="52883" t="50322" b="6619"/>
            <a:stretch/>
          </p:blipFill>
          <p:spPr>
            <a:xfrm>
              <a:off x="2749758" y="2209787"/>
              <a:ext cx="656397" cy="626527"/>
            </a:xfrm>
            <a:prstGeom prst="rect">
              <a:avLst/>
            </a:prstGeom>
          </p:spPr>
        </p:pic>
        <p:pic>
          <p:nvPicPr>
            <p:cNvPr id="16" name="Imagen 15"/>
            <p:cNvPicPr>
              <a:picLocks noChangeAspect="1"/>
            </p:cNvPicPr>
            <p:nvPr/>
          </p:nvPicPr>
          <p:blipFill>
            <a:blip r:embed="rId9" cstate="print"/>
            <a:stretch>
              <a:fillRect/>
            </a:stretch>
          </p:blipFill>
          <p:spPr>
            <a:xfrm>
              <a:off x="507567" y="2139306"/>
              <a:ext cx="718844" cy="750793"/>
            </a:xfrm>
            <a:prstGeom prst="rect">
              <a:avLst/>
            </a:prstGeom>
          </p:spPr>
        </p:pic>
      </p:grpSp>
    </p:spTree>
    <p:extLst>
      <p:ext uri="{BB962C8B-B14F-4D97-AF65-F5344CB8AC3E}">
        <p14:creationId xmlns:p14="http://schemas.microsoft.com/office/powerpoint/2010/main" xmlns="" val="26738778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0" name="Imagen 19"/>
          <p:cNvPicPr>
            <a:picLocks noChangeAspect="1"/>
          </p:cNvPicPr>
          <p:nvPr/>
        </p:nvPicPr>
        <p:blipFill>
          <a:blip r:embed="rId3" cstate="print">
            <a:grayscl/>
          </a:blip>
          <a:stretch>
            <a:fillRect/>
          </a:stretch>
        </p:blipFill>
        <p:spPr>
          <a:xfrm>
            <a:off x="22643" y="609597"/>
            <a:ext cx="7327860" cy="4008251"/>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Matemáticas</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306526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Reconocimiento de secuencias de figuras.</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1/3</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06772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Resumen</a:t>
            </a:r>
            <a:endParaRPr lang="es-CO" b="1" dirty="0"/>
          </a:p>
        </p:txBody>
      </p:sp>
      <p:sp>
        <p:nvSpPr>
          <p:cNvPr id="21" name="CuadroTexto 20"/>
          <p:cNvSpPr txBox="1"/>
          <p:nvPr/>
        </p:nvSpPr>
        <p:spPr>
          <a:xfrm>
            <a:off x="203346" y="1257655"/>
            <a:ext cx="87876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Actividad 1</a:t>
            </a:r>
            <a:endParaRPr lang="es-CO" sz="1200" dirty="0"/>
          </a:p>
        </p:txBody>
      </p:sp>
      <p:sp>
        <p:nvSpPr>
          <p:cNvPr id="24" name="CuadroTexto 23"/>
          <p:cNvSpPr txBox="1"/>
          <p:nvPr/>
        </p:nvSpPr>
        <p:spPr>
          <a:xfrm>
            <a:off x="7367148" y="153710"/>
            <a:ext cx="161294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M_G01_U05_L02_04_01</a:t>
            </a:r>
            <a:endParaRPr lang="es-CO" sz="1000" dirty="0">
              <a:latin typeface="Arial" panose="020B0604020202020204" pitchFamily="34" charset="0"/>
              <a:cs typeface="Arial" panose="020B0604020202020204" pitchFamily="34" charset="0"/>
            </a:endParaRPr>
          </a:p>
        </p:txBody>
      </p:sp>
      <p:sp>
        <p:nvSpPr>
          <p:cNvPr id="28" name="CuadroTexto 27"/>
          <p:cNvSpPr txBox="1"/>
          <p:nvPr/>
        </p:nvSpPr>
        <p:spPr>
          <a:xfrm>
            <a:off x="1439334" y="4757638"/>
            <a:ext cx="840295"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Resumen</a:t>
            </a:r>
            <a:endParaRPr lang="es-CO" sz="1200" dirty="0">
              <a:latin typeface="Arial" panose="020B0604020202020204" pitchFamily="34" charset="0"/>
              <a:cs typeface="Arial" panose="020B0604020202020204" pitchFamily="34" charset="0"/>
            </a:endParaRPr>
          </a:p>
        </p:txBody>
      </p:sp>
      <p:sp>
        <p:nvSpPr>
          <p:cNvPr id="33" name="CuadroTexto 32"/>
          <p:cNvSpPr txBox="1"/>
          <p:nvPr/>
        </p:nvSpPr>
        <p:spPr>
          <a:xfrm>
            <a:off x="341926" y="1517582"/>
            <a:ext cx="6422402" cy="369332"/>
          </a:xfrm>
          <a:prstGeom prst="rect">
            <a:avLst/>
          </a:prstGeom>
          <a:noFill/>
        </p:spPr>
        <p:txBody>
          <a:bodyPr wrap="square" rtlCol="0">
            <a:spAutoFit/>
          </a:bodyPr>
          <a:lstStyle/>
          <a:p>
            <a:r>
              <a:rPr lang="es-CO" dirty="0" smtClean="0"/>
              <a:t>Completa las explicaciones, seleccionando las palabras correctas. </a:t>
            </a:r>
            <a:endParaRPr lang="es-CO" dirty="0"/>
          </a:p>
        </p:txBody>
      </p:sp>
      <p:sp>
        <p:nvSpPr>
          <p:cNvPr id="58" name="TextBox 19"/>
          <p:cNvSpPr txBox="1">
            <a:spLocks noChangeArrowheads="1"/>
          </p:cNvSpPr>
          <p:nvPr/>
        </p:nvSpPr>
        <p:spPr bwMode="auto">
          <a:xfrm>
            <a:off x="7272518" y="1255929"/>
            <a:ext cx="1871482" cy="20621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sz="2000">
                <a:solidFill>
                  <a:schemeClr val="tx1"/>
                </a:solidFill>
                <a:latin typeface="맑은 고딕" pitchFamily="34" charset="-127"/>
                <a:ea typeface="맑은 고딕" pitchFamily="34" charset="-127"/>
              </a:defRPr>
            </a:lvl1pPr>
            <a:lvl2pPr marL="742950" indent="-285750" eaLnBrk="0" hangingPunct="0">
              <a:defRPr kumimoji="1" sz="2000">
                <a:solidFill>
                  <a:schemeClr val="tx1"/>
                </a:solidFill>
                <a:latin typeface="맑은 고딕" pitchFamily="34" charset="-127"/>
                <a:ea typeface="맑은 고딕" pitchFamily="34" charset="-127"/>
              </a:defRPr>
            </a:lvl2pPr>
            <a:lvl3pPr marL="1143000" indent="-228600" eaLnBrk="0" hangingPunct="0">
              <a:defRPr kumimoji="1" sz="2000">
                <a:solidFill>
                  <a:schemeClr val="tx1"/>
                </a:solidFill>
                <a:latin typeface="맑은 고딕" pitchFamily="34" charset="-127"/>
                <a:ea typeface="맑은 고딕" pitchFamily="34" charset="-127"/>
              </a:defRPr>
            </a:lvl3pPr>
            <a:lvl4pPr marL="1600200" indent="-228600" eaLnBrk="0" hangingPunct="0">
              <a:defRPr kumimoji="1" sz="2000">
                <a:solidFill>
                  <a:schemeClr val="tx1"/>
                </a:solidFill>
                <a:latin typeface="맑은 고딕" pitchFamily="34" charset="-127"/>
                <a:ea typeface="맑은 고딕" pitchFamily="34" charset="-127"/>
              </a:defRPr>
            </a:lvl4pPr>
            <a:lvl5pPr marL="2057400" indent="-228600" eaLnBrk="0" hangingPunct="0">
              <a:defRPr kumimoji="1" sz="2000">
                <a:solidFill>
                  <a:schemeClr val="tx1"/>
                </a:solidFill>
                <a:latin typeface="맑은 고딕" pitchFamily="34" charset="-127"/>
                <a:ea typeface="맑은 고딕" pitchFamily="34" charset="-127"/>
              </a:defRPr>
            </a:lvl5pPr>
            <a:lvl6pPr marL="25146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6pPr>
            <a:lvl7pPr marL="29718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7pPr>
            <a:lvl8pPr marL="34290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8pPr>
            <a:lvl9pPr marL="38862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9pPr>
          </a:lstStyle>
          <a:p>
            <a:pPr eaLnBrk="1" fontAlgn="base" hangingPunct="1">
              <a:spcBef>
                <a:spcPct val="50000"/>
              </a:spcBef>
              <a:spcAft>
                <a:spcPct val="0"/>
              </a:spcAft>
            </a:pPr>
            <a:r>
              <a:rPr lang="es-CO" altLang="ko-KR" sz="800" dirty="0" smtClean="0">
                <a:solidFill>
                  <a:srgbClr val="000000"/>
                </a:solidFill>
                <a:latin typeface="Verdana" pitchFamily="34" charset="0"/>
              </a:rPr>
              <a:t>Recurso interactivo de plantilla (Lista desplegable, arrastre, completar espacios en blanco)</a:t>
            </a:r>
          </a:p>
          <a:p>
            <a:pPr eaLnBrk="1" fontAlgn="base" hangingPunct="1">
              <a:spcBef>
                <a:spcPct val="50000"/>
              </a:spcBef>
              <a:spcAft>
                <a:spcPct val="0"/>
              </a:spcAft>
            </a:pPr>
            <a:r>
              <a:rPr lang="es-CO" altLang="ko-KR" sz="800" b="1" dirty="0" smtClean="0">
                <a:solidFill>
                  <a:srgbClr val="000000"/>
                </a:solidFill>
                <a:latin typeface="Verdana" pitchFamily="34" charset="0"/>
              </a:rPr>
              <a:t>Lista desplegable:</a:t>
            </a:r>
          </a:p>
          <a:p>
            <a:pPr eaLnBrk="1" fontAlgn="base" hangingPunct="1">
              <a:spcBef>
                <a:spcPct val="50000"/>
              </a:spcBef>
              <a:spcAft>
                <a:spcPct val="0"/>
              </a:spcAft>
            </a:pPr>
            <a:r>
              <a:rPr lang="es-CO" altLang="ko-KR" sz="800" dirty="0" smtClean="0">
                <a:solidFill>
                  <a:srgbClr val="000000"/>
                </a:solidFill>
                <a:latin typeface="Verdana" pitchFamily="34" charset="0"/>
              </a:rPr>
              <a:t>Se proponen dos frases con tres listas desplegables en cada una para que el usuario seleccione la palabra correcta. </a:t>
            </a:r>
          </a:p>
          <a:p>
            <a:pPr eaLnBrk="1" fontAlgn="base" hangingPunct="1">
              <a:spcBef>
                <a:spcPct val="50000"/>
              </a:spcBef>
              <a:spcAft>
                <a:spcPct val="0"/>
              </a:spcAft>
            </a:pPr>
            <a:r>
              <a:rPr lang="es-CO" altLang="ko-KR" sz="800" dirty="0" smtClean="0">
                <a:solidFill>
                  <a:srgbClr val="000000"/>
                </a:solidFill>
                <a:latin typeface="Verdana" pitchFamily="34" charset="0"/>
              </a:rPr>
              <a:t>En “Narración y comentarios” se muestran las opciones para las listas desplegables. Se debe mantener el orden propuesto. </a:t>
            </a:r>
          </a:p>
          <a:p>
            <a:pPr eaLnBrk="1" fontAlgn="base" hangingPunct="1">
              <a:spcBef>
                <a:spcPct val="50000"/>
              </a:spcBef>
              <a:spcAft>
                <a:spcPct val="0"/>
              </a:spcAft>
            </a:pPr>
            <a:r>
              <a:rPr lang="es-CO" altLang="ko-KR" sz="800" dirty="0" smtClean="0">
                <a:solidFill>
                  <a:srgbClr val="000000"/>
                </a:solidFill>
                <a:latin typeface="Verdana" pitchFamily="34" charset="0"/>
              </a:rPr>
              <a:t>Las respuestas correctas para la validación se muestran en rojo. </a:t>
            </a:r>
          </a:p>
        </p:txBody>
      </p:sp>
      <p:grpSp>
        <p:nvGrpSpPr>
          <p:cNvPr id="16" name="Grupo 15"/>
          <p:cNvGrpSpPr/>
          <p:nvPr/>
        </p:nvGrpSpPr>
        <p:grpSpPr>
          <a:xfrm>
            <a:off x="495587" y="1904857"/>
            <a:ext cx="6381972" cy="980056"/>
            <a:chOff x="513098" y="1814843"/>
            <a:chExt cx="6381972" cy="980056"/>
          </a:xfrm>
        </p:grpSpPr>
        <p:grpSp>
          <p:nvGrpSpPr>
            <p:cNvPr id="14" name="Grupo 13"/>
            <p:cNvGrpSpPr/>
            <p:nvPr/>
          </p:nvGrpSpPr>
          <p:grpSpPr>
            <a:xfrm>
              <a:off x="513098" y="1814843"/>
              <a:ext cx="6381972" cy="797591"/>
              <a:chOff x="562526" y="1963127"/>
              <a:chExt cx="6381972" cy="797591"/>
            </a:xfrm>
          </p:grpSpPr>
          <p:grpSp>
            <p:nvGrpSpPr>
              <p:cNvPr id="13" name="Grupo 12"/>
              <p:cNvGrpSpPr/>
              <p:nvPr/>
            </p:nvGrpSpPr>
            <p:grpSpPr>
              <a:xfrm>
                <a:off x="562526" y="1963127"/>
                <a:ext cx="6381972" cy="797591"/>
                <a:chOff x="562526" y="2259691"/>
                <a:chExt cx="6381972" cy="797591"/>
              </a:xfrm>
            </p:grpSpPr>
            <p:sp>
              <p:nvSpPr>
                <p:cNvPr id="39" name="CuadroTexto 38"/>
                <p:cNvSpPr txBox="1"/>
                <p:nvPr/>
              </p:nvSpPr>
              <p:spPr>
                <a:xfrm>
                  <a:off x="562526" y="2259691"/>
                  <a:ext cx="6381972" cy="797591"/>
                </a:xfrm>
                <a:prstGeom prst="rect">
                  <a:avLst/>
                </a:prstGeom>
                <a:noFill/>
              </p:spPr>
              <p:txBody>
                <a:bodyPr wrap="square" rtlCol="0">
                  <a:spAutoFit/>
                </a:bodyPr>
                <a:lstStyle/>
                <a:p>
                  <a:pPr>
                    <a:lnSpc>
                      <a:spcPct val="150000"/>
                    </a:lnSpc>
                  </a:pPr>
                  <a:r>
                    <a:rPr lang="es-CO" sz="1400" dirty="0" smtClean="0">
                      <a:solidFill>
                        <a:srgbClr val="002060"/>
                      </a:solidFill>
                    </a:rPr>
                    <a:t>Una   </a:t>
                  </a:r>
                  <a:r>
                    <a:rPr lang="es-CO" b="1" dirty="0" smtClean="0">
                      <a:solidFill>
                        <a:srgbClr val="002060"/>
                      </a:solidFill>
                      <a:effectLst>
                        <a:outerShdw blurRad="38100" dist="38100" dir="2700000" algn="tl">
                          <a:srgbClr val="000000">
                            <a:alpha val="43137"/>
                          </a:srgbClr>
                        </a:outerShdw>
                      </a:effectLst>
                    </a:rPr>
                    <a:t>secuencia</a:t>
                  </a:r>
                  <a:r>
                    <a:rPr lang="es-CO" dirty="0" smtClean="0">
                      <a:solidFill>
                        <a:srgbClr val="002060"/>
                      </a:solidFill>
                      <a:effectLst>
                        <a:outerShdw blurRad="38100" dist="38100" dir="2700000" algn="tl">
                          <a:srgbClr val="000000">
                            <a:alpha val="43137"/>
                          </a:srgbClr>
                        </a:outerShdw>
                      </a:effectLst>
                    </a:rPr>
                    <a:t>      </a:t>
                  </a:r>
                  <a:r>
                    <a:rPr lang="es-CO" sz="1400" dirty="0" smtClean="0">
                      <a:solidFill>
                        <a:srgbClr val="002060"/>
                      </a:solidFill>
                    </a:rPr>
                    <a:t>es un conjunto de          objetos      que se relacionan entre sí y se encuentran         ordenados  de una manera específica, uno seguido de otro. </a:t>
                  </a:r>
                  <a:endParaRPr lang="es-CO" sz="1400" dirty="0">
                    <a:solidFill>
                      <a:srgbClr val="002060"/>
                    </a:solidFill>
                  </a:endParaRPr>
                </a:p>
              </p:txBody>
            </p:sp>
            <p:pic>
              <p:nvPicPr>
                <p:cNvPr id="9" name="Imagen 8"/>
                <p:cNvPicPr>
                  <a:picLocks noChangeAspect="1"/>
                </p:cNvPicPr>
                <p:nvPr/>
              </p:nvPicPr>
              <p:blipFill>
                <a:blip r:embed="rId4" cstate="print"/>
                <a:stretch>
                  <a:fillRect/>
                </a:stretch>
              </p:blipFill>
              <p:spPr>
                <a:xfrm>
                  <a:off x="986932" y="2398239"/>
                  <a:ext cx="1273457" cy="304800"/>
                </a:xfrm>
                <a:prstGeom prst="rect">
                  <a:avLst/>
                </a:prstGeom>
              </p:spPr>
            </p:pic>
            <p:pic>
              <p:nvPicPr>
                <p:cNvPr id="12" name="Imagen 11"/>
                <p:cNvPicPr>
                  <a:picLocks noChangeAspect="1"/>
                </p:cNvPicPr>
                <p:nvPr/>
              </p:nvPicPr>
              <p:blipFill>
                <a:blip r:embed="rId4" cstate="print"/>
                <a:stretch>
                  <a:fillRect/>
                </a:stretch>
              </p:blipFill>
              <p:spPr>
                <a:xfrm>
                  <a:off x="3617532" y="2408345"/>
                  <a:ext cx="1080684" cy="304800"/>
                </a:xfrm>
                <a:prstGeom prst="rect">
                  <a:avLst/>
                </a:prstGeom>
              </p:spPr>
            </p:pic>
          </p:grpSp>
          <p:pic>
            <p:nvPicPr>
              <p:cNvPr id="44" name="Imagen 43"/>
              <p:cNvPicPr>
                <a:picLocks noChangeAspect="1"/>
              </p:cNvPicPr>
              <p:nvPr/>
            </p:nvPicPr>
            <p:blipFill>
              <a:blip r:embed="rId4" cstate="print"/>
              <a:stretch>
                <a:fillRect/>
              </a:stretch>
            </p:blipFill>
            <p:spPr>
              <a:xfrm>
                <a:off x="1766476" y="2455918"/>
                <a:ext cx="1091784" cy="304800"/>
              </a:xfrm>
              <a:prstGeom prst="rect">
                <a:avLst/>
              </a:prstGeom>
            </p:spPr>
          </p:pic>
        </p:grpSp>
        <p:sp>
          <p:nvSpPr>
            <p:cNvPr id="15" name="Rectángulo 14"/>
            <p:cNvSpPr/>
            <p:nvPr/>
          </p:nvSpPr>
          <p:spPr>
            <a:xfrm>
              <a:off x="513098" y="1869842"/>
              <a:ext cx="6381972" cy="925057"/>
            </a:xfrm>
            <a:prstGeom prst="rect">
              <a:avLst/>
            </a:prstGeom>
            <a:noFill/>
            <a:ln w="44450">
              <a:solidFill>
                <a:srgbClr val="00B0F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grpSp>
        <p:nvGrpSpPr>
          <p:cNvPr id="18" name="Grupo 17"/>
          <p:cNvGrpSpPr/>
          <p:nvPr/>
        </p:nvGrpSpPr>
        <p:grpSpPr>
          <a:xfrm>
            <a:off x="463483" y="3203910"/>
            <a:ext cx="6386164" cy="889926"/>
            <a:chOff x="513098" y="3298119"/>
            <a:chExt cx="6386164" cy="889926"/>
          </a:xfrm>
        </p:grpSpPr>
        <p:grpSp>
          <p:nvGrpSpPr>
            <p:cNvPr id="46" name="Grupo 45"/>
            <p:cNvGrpSpPr/>
            <p:nvPr/>
          </p:nvGrpSpPr>
          <p:grpSpPr>
            <a:xfrm>
              <a:off x="517290" y="3298119"/>
              <a:ext cx="6381972" cy="830997"/>
              <a:chOff x="517290" y="2000035"/>
              <a:chExt cx="6381972" cy="830997"/>
            </a:xfrm>
          </p:grpSpPr>
          <p:grpSp>
            <p:nvGrpSpPr>
              <p:cNvPr id="48" name="Grupo 47"/>
              <p:cNvGrpSpPr/>
              <p:nvPr/>
            </p:nvGrpSpPr>
            <p:grpSpPr>
              <a:xfrm>
                <a:off x="517290" y="2000035"/>
                <a:ext cx="6381972" cy="830997"/>
                <a:chOff x="517290" y="2296599"/>
                <a:chExt cx="6381972" cy="830997"/>
              </a:xfrm>
            </p:grpSpPr>
            <p:sp>
              <p:nvSpPr>
                <p:cNvPr id="50" name="CuadroTexto 49"/>
                <p:cNvSpPr txBox="1"/>
                <p:nvPr/>
              </p:nvSpPr>
              <p:spPr>
                <a:xfrm>
                  <a:off x="517290" y="2296599"/>
                  <a:ext cx="6381972" cy="830997"/>
                </a:xfrm>
                <a:prstGeom prst="rect">
                  <a:avLst/>
                </a:prstGeom>
                <a:noFill/>
              </p:spPr>
              <p:txBody>
                <a:bodyPr wrap="square" rtlCol="0">
                  <a:spAutoFit/>
                </a:bodyPr>
                <a:lstStyle/>
                <a:p>
                  <a:pPr>
                    <a:lnSpc>
                      <a:spcPct val="150000"/>
                    </a:lnSpc>
                  </a:pPr>
                  <a:r>
                    <a:rPr lang="es-CO" sz="1600" dirty="0">
                      <a:solidFill>
                        <a:srgbClr val="006600"/>
                      </a:solidFill>
                    </a:rPr>
                    <a:t>El patrón es </a:t>
                  </a:r>
                  <a:r>
                    <a:rPr lang="es-CO" sz="1600" dirty="0" smtClean="0">
                      <a:solidFill>
                        <a:srgbClr val="006600"/>
                      </a:solidFill>
                    </a:rPr>
                    <a:t>el              modelo      que </a:t>
                  </a:r>
                  <a:r>
                    <a:rPr lang="es-CO" sz="1600" dirty="0">
                      <a:solidFill>
                        <a:srgbClr val="006600"/>
                      </a:solidFill>
                    </a:rPr>
                    <a:t>sirve </a:t>
                  </a:r>
                  <a:r>
                    <a:rPr lang="es-CO" sz="1600" dirty="0" smtClean="0">
                      <a:solidFill>
                        <a:srgbClr val="006600"/>
                      </a:solidFill>
                    </a:rPr>
                    <a:t>de            </a:t>
                  </a:r>
                  <a:r>
                    <a:rPr lang="es-CO" sz="1600" dirty="0">
                      <a:solidFill>
                        <a:srgbClr val="006600"/>
                      </a:solidFill>
                    </a:rPr>
                    <a:t>muestra </a:t>
                  </a:r>
                  <a:r>
                    <a:rPr lang="es-CO" sz="1600" dirty="0" smtClean="0">
                      <a:solidFill>
                        <a:srgbClr val="006600"/>
                      </a:solidFill>
                    </a:rPr>
                    <a:t>  para </a:t>
                  </a:r>
                  <a:r>
                    <a:rPr lang="es-CO" sz="1600" dirty="0">
                      <a:solidFill>
                        <a:srgbClr val="006600"/>
                      </a:solidFill>
                    </a:rPr>
                    <a:t>continuar </a:t>
                  </a:r>
                  <a:r>
                    <a:rPr lang="es-CO" sz="1600" dirty="0" smtClean="0">
                      <a:solidFill>
                        <a:srgbClr val="006600"/>
                      </a:solidFill>
                    </a:rPr>
                    <a:t>una secuencia . </a:t>
                  </a:r>
                  <a:endParaRPr lang="es-CO" sz="1600" dirty="0">
                    <a:solidFill>
                      <a:srgbClr val="006600"/>
                    </a:solidFill>
                  </a:endParaRPr>
                </a:p>
              </p:txBody>
            </p:sp>
            <p:pic>
              <p:nvPicPr>
                <p:cNvPr id="51" name="Imagen 50"/>
                <p:cNvPicPr>
                  <a:picLocks noChangeAspect="1"/>
                </p:cNvPicPr>
                <p:nvPr/>
              </p:nvPicPr>
              <p:blipFill>
                <a:blip r:embed="rId4" cstate="print"/>
                <a:stretch>
                  <a:fillRect/>
                </a:stretch>
              </p:blipFill>
              <p:spPr>
                <a:xfrm>
                  <a:off x="1838352" y="2393692"/>
                  <a:ext cx="1407534" cy="304800"/>
                </a:xfrm>
                <a:prstGeom prst="rect">
                  <a:avLst/>
                </a:prstGeom>
              </p:spPr>
            </p:pic>
            <p:pic>
              <p:nvPicPr>
                <p:cNvPr id="52" name="Imagen 51"/>
                <p:cNvPicPr>
                  <a:picLocks noChangeAspect="1"/>
                </p:cNvPicPr>
                <p:nvPr/>
              </p:nvPicPr>
              <p:blipFill>
                <a:blip r:embed="rId4" cstate="print"/>
                <a:stretch>
                  <a:fillRect/>
                </a:stretch>
              </p:blipFill>
              <p:spPr>
                <a:xfrm>
                  <a:off x="1792397" y="2754058"/>
                  <a:ext cx="1247775" cy="304800"/>
                </a:xfrm>
                <a:prstGeom prst="rect">
                  <a:avLst/>
                </a:prstGeom>
              </p:spPr>
            </p:pic>
          </p:grpSp>
          <p:pic>
            <p:nvPicPr>
              <p:cNvPr id="49" name="Imagen 48"/>
              <p:cNvPicPr>
                <a:picLocks noChangeAspect="1"/>
              </p:cNvPicPr>
              <p:nvPr/>
            </p:nvPicPr>
            <p:blipFill>
              <a:blip r:embed="rId4" cstate="print"/>
              <a:stretch>
                <a:fillRect/>
              </a:stretch>
            </p:blipFill>
            <p:spPr>
              <a:xfrm>
                <a:off x="4365242" y="2092054"/>
                <a:ext cx="1247775" cy="304800"/>
              </a:xfrm>
              <a:prstGeom prst="rect">
                <a:avLst/>
              </a:prstGeom>
            </p:spPr>
          </p:pic>
        </p:grpSp>
        <p:sp>
          <p:nvSpPr>
            <p:cNvPr id="54" name="Rectángulo 53"/>
            <p:cNvSpPr/>
            <p:nvPr/>
          </p:nvSpPr>
          <p:spPr>
            <a:xfrm>
              <a:off x="513098" y="3299785"/>
              <a:ext cx="6381972" cy="888260"/>
            </a:xfrm>
            <a:prstGeom prst="rect">
              <a:avLst/>
            </a:prstGeom>
            <a:noFill/>
            <a:ln w="44450">
              <a:solidFill>
                <a:srgbClr val="92D050"/>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p>
          </p:txBody>
        </p:sp>
      </p:grpSp>
      <p:pic>
        <p:nvPicPr>
          <p:cNvPr id="55" name="Imagen 54"/>
          <p:cNvPicPr>
            <a:picLocks noChangeAspect="1"/>
          </p:cNvPicPr>
          <p:nvPr/>
        </p:nvPicPr>
        <p:blipFill>
          <a:blip r:embed="rId4" cstate="print"/>
          <a:stretch>
            <a:fillRect/>
          </a:stretch>
        </p:blipFill>
        <p:spPr>
          <a:xfrm>
            <a:off x="364213" y="5513722"/>
            <a:ext cx="1336944" cy="326582"/>
          </a:xfrm>
          <a:prstGeom prst="rect">
            <a:avLst/>
          </a:prstGeom>
          <a:ln w="38100">
            <a:solidFill>
              <a:srgbClr val="00B0F0"/>
            </a:solidFill>
          </a:ln>
        </p:spPr>
      </p:pic>
      <p:pic>
        <p:nvPicPr>
          <p:cNvPr id="56" name="Imagen 55"/>
          <p:cNvPicPr>
            <a:picLocks noChangeAspect="1"/>
          </p:cNvPicPr>
          <p:nvPr/>
        </p:nvPicPr>
        <p:blipFill>
          <a:blip r:embed="rId4" cstate="print"/>
          <a:stretch>
            <a:fillRect/>
          </a:stretch>
        </p:blipFill>
        <p:spPr>
          <a:xfrm>
            <a:off x="364213" y="6160393"/>
            <a:ext cx="1336944" cy="326582"/>
          </a:xfrm>
          <a:prstGeom prst="rect">
            <a:avLst/>
          </a:prstGeom>
          <a:ln w="38100">
            <a:solidFill>
              <a:srgbClr val="92D050"/>
            </a:solidFill>
          </a:ln>
        </p:spPr>
      </p:pic>
      <p:sp>
        <p:nvSpPr>
          <p:cNvPr id="59" name="CuadroTexto 58"/>
          <p:cNvSpPr txBox="1"/>
          <p:nvPr/>
        </p:nvSpPr>
        <p:spPr>
          <a:xfrm>
            <a:off x="1726503" y="5475871"/>
            <a:ext cx="3207962" cy="369332"/>
          </a:xfrm>
          <a:prstGeom prst="rect">
            <a:avLst/>
          </a:prstGeom>
          <a:noFill/>
        </p:spPr>
        <p:txBody>
          <a:bodyPr wrap="square" rtlCol="0">
            <a:spAutoFit/>
          </a:bodyPr>
          <a:lstStyle/>
          <a:p>
            <a:r>
              <a:rPr lang="es-CO" dirty="0" smtClean="0"/>
              <a:t>objetos – secuencia - ordenados</a:t>
            </a:r>
            <a:endParaRPr lang="es-CO" dirty="0"/>
          </a:p>
        </p:txBody>
      </p:sp>
      <p:sp>
        <p:nvSpPr>
          <p:cNvPr id="60" name="CuadroTexto 59"/>
          <p:cNvSpPr txBox="1"/>
          <p:nvPr/>
        </p:nvSpPr>
        <p:spPr>
          <a:xfrm>
            <a:off x="1726503" y="6117643"/>
            <a:ext cx="3207962" cy="369332"/>
          </a:xfrm>
          <a:prstGeom prst="rect">
            <a:avLst/>
          </a:prstGeom>
          <a:noFill/>
        </p:spPr>
        <p:txBody>
          <a:bodyPr wrap="square" rtlCol="0">
            <a:spAutoFit/>
          </a:bodyPr>
          <a:lstStyle/>
          <a:p>
            <a:r>
              <a:rPr lang="es-CO" dirty="0" smtClean="0"/>
              <a:t>secuencia – muestra - modelo</a:t>
            </a:r>
            <a:endParaRPr lang="es-CO" dirty="0"/>
          </a:p>
        </p:txBody>
      </p:sp>
      <p:sp>
        <p:nvSpPr>
          <p:cNvPr id="61" name="CuadroTexto 60"/>
          <p:cNvSpPr txBox="1"/>
          <p:nvPr/>
        </p:nvSpPr>
        <p:spPr>
          <a:xfrm>
            <a:off x="3721880" y="2066868"/>
            <a:ext cx="655729" cy="261610"/>
          </a:xfrm>
          <a:prstGeom prst="rect">
            <a:avLst/>
          </a:prstGeom>
          <a:noFill/>
        </p:spPr>
        <p:txBody>
          <a:bodyPr wrap="square" rtlCol="0">
            <a:spAutoFit/>
          </a:bodyPr>
          <a:lstStyle/>
          <a:p>
            <a:r>
              <a:rPr lang="es-CO" sz="1100" b="1" dirty="0" smtClean="0">
                <a:solidFill>
                  <a:srgbClr val="FF0000"/>
                </a:solidFill>
              </a:rPr>
              <a:t>objetos</a:t>
            </a:r>
            <a:endParaRPr lang="es-CO" sz="1100" b="1" dirty="0">
              <a:solidFill>
                <a:srgbClr val="FF0000"/>
              </a:solidFill>
            </a:endParaRPr>
          </a:p>
        </p:txBody>
      </p:sp>
      <p:sp>
        <p:nvSpPr>
          <p:cNvPr id="62" name="CuadroTexto 61"/>
          <p:cNvSpPr txBox="1"/>
          <p:nvPr/>
        </p:nvSpPr>
        <p:spPr>
          <a:xfrm>
            <a:off x="1091128" y="2056456"/>
            <a:ext cx="828000" cy="261610"/>
          </a:xfrm>
          <a:prstGeom prst="rect">
            <a:avLst/>
          </a:prstGeom>
          <a:noFill/>
        </p:spPr>
        <p:txBody>
          <a:bodyPr wrap="square" rtlCol="0">
            <a:spAutoFit/>
          </a:bodyPr>
          <a:lstStyle/>
          <a:p>
            <a:r>
              <a:rPr lang="es-CO" sz="1100" b="1" dirty="0">
                <a:solidFill>
                  <a:srgbClr val="FF0000"/>
                </a:solidFill>
              </a:rPr>
              <a:t>s</a:t>
            </a:r>
            <a:r>
              <a:rPr lang="es-CO" sz="1100" b="1" dirty="0" smtClean="0">
                <a:solidFill>
                  <a:srgbClr val="FF0000"/>
                </a:solidFill>
              </a:rPr>
              <a:t>ecuencia</a:t>
            </a:r>
            <a:endParaRPr lang="es-CO" sz="1100" b="1" dirty="0">
              <a:solidFill>
                <a:srgbClr val="FF0000"/>
              </a:solidFill>
            </a:endParaRPr>
          </a:p>
        </p:txBody>
      </p:sp>
      <p:sp>
        <p:nvSpPr>
          <p:cNvPr id="68" name="CuadroTexto 67"/>
          <p:cNvSpPr txBox="1"/>
          <p:nvPr/>
        </p:nvSpPr>
        <p:spPr>
          <a:xfrm>
            <a:off x="1779450" y="2407878"/>
            <a:ext cx="828000" cy="261610"/>
          </a:xfrm>
          <a:prstGeom prst="rect">
            <a:avLst/>
          </a:prstGeom>
          <a:noFill/>
        </p:spPr>
        <p:txBody>
          <a:bodyPr wrap="square" rtlCol="0">
            <a:spAutoFit/>
          </a:bodyPr>
          <a:lstStyle/>
          <a:p>
            <a:r>
              <a:rPr lang="es-CO" sz="1100" b="1" dirty="0" smtClean="0">
                <a:solidFill>
                  <a:srgbClr val="FF0000"/>
                </a:solidFill>
              </a:rPr>
              <a:t>ordenados</a:t>
            </a:r>
            <a:endParaRPr lang="es-CO" sz="1100" b="1" dirty="0">
              <a:solidFill>
                <a:srgbClr val="FF0000"/>
              </a:solidFill>
            </a:endParaRPr>
          </a:p>
        </p:txBody>
      </p:sp>
      <p:sp>
        <p:nvSpPr>
          <p:cNvPr id="70" name="CuadroTexto 69"/>
          <p:cNvSpPr txBox="1"/>
          <p:nvPr/>
        </p:nvSpPr>
        <p:spPr>
          <a:xfrm>
            <a:off x="1963321" y="3313388"/>
            <a:ext cx="828000" cy="261610"/>
          </a:xfrm>
          <a:prstGeom prst="rect">
            <a:avLst/>
          </a:prstGeom>
          <a:noFill/>
        </p:spPr>
        <p:txBody>
          <a:bodyPr wrap="square" rtlCol="0">
            <a:spAutoFit/>
          </a:bodyPr>
          <a:lstStyle/>
          <a:p>
            <a:r>
              <a:rPr lang="es-CO" sz="1100" b="1" dirty="0" smtClean="0">
                <a:solidFill>
                  <a:srgbClr val="FF0000"/>
                </a:solidFill>
              </a:rPr>
              <a:t>modelo</a:t>
            </a:r>
            <a:endParaRPr lang="es-CO" sz="1100" b="1" dirty="0">
              <a:solidFill>
                <a:srgbClr val="FF0000"/>
              </a:solidFill>
            </a:endParaRPr>
          </a:p>
        </p:txBody>
      </p:sp>
      <p:sp>
        <p:nvSpPr>
          <p:cNvPr id="81" name="CuadroTexto 80"/>
          <p:cNvSpPr txBox="1"/>
          <p:nvPr/>
        </p:nvSpPr>
        <p:spPr>
          <a:xfrm>
            <a:off x="4445607" y="3304137"/>
            <a:ext cx="828000" cy="261610"/>
          </a:xfrm>
          <a:prstGeom prst="rect">
            <a:avLst/>
          </a:prstGeom>
          <a:noFill/>
        </p:spPr>
        <p:txBody>
          <a:bodyPr wrap="square" rtlCol="0">
            <a:spAutoFit/>
          </a:bodyPr>
          <a:lstStyle/>
          <a:p>
            <a:r>
              <a:rPr lang="es-CO" sz="1100" b="1" dirty="0" smtClean="0">
                <a:solidFill>
                  <a:srgbClr val="FF0000"/>
                </a:solidFill>
              </a:rPr>
              <a:t>muestra</a:t>
            </a:r>
            <a:endParaRPr lang="es-CO" sz="1100" b="1" dirty="0">
              <a:solidFill>
                <a:srgbClr val="FF0000"/>
              </a:solidFill>
            </a:endParaRPr>
          </a:p>
        </p:txBody>
      </p:sp>
      <p:sp>
        <p:nvSpPr>
          <p:cNvPr id="82" name="CuadroTexto 81"/>
          <p:cNvSpPr txBox="1"/>
          <p:nvPr/>
        </p:nvSpPr>
        <p:spPr>
          <a:xfrm>
            <a:off x="1912474" y="3662483"/>
            <a:ext cx="828000" cy="261610"/>
          </a:xfrm>
          <a:prstGeom prst="rect">
            <a:avLst/>
          </a:prstGeom>
          <a:noFill/>
        </p:spPr>
        <p:txBody>
          <a:bodyPr wrap="square" rtlCol="0">
            <a:spAutoFit/>
          </a:bodyPr>
          <a:lstStyle/>
          <a:p>
            <a:r>
              <a:rPr lang="es-CO" sz="1100" b="1" dirty="0" smtClean="0">
                <a:solidFill>
                  <a:srgbClr val="FF0000"/>
                </a:solidFill>
              </a:rPr>
              <a:t>secuencia</a:t>
            </a:r>
            <a:endParaRPr lang="es-CO" sz="1100" b="1" dirty="0">
              <a:solidFill>
                <a:srgbClr val="FF0000"/>
              </a:solidFill>
            </a:endParaRPr>
          </a:p>
        </p:txBody>
      </p:sp>
    </p:spTree>
    <p:extLst>
      <p:ext uri="{BB962C8B-B14F-4D97-AF65-F5344CB8AC3E}">
        <p14:creationId xmlns:p14="http://schemas.microsoft.com/office/powerpoint/2010/main" xmlns="" val="37870169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0" name="Imagen 19"/>
          <p:cNvPicPr>
            <a:picLocks noChangeAspect="1"/>
          </p:cNvPicPr>
          <p:nvPr/>
        </p:nvPicPr>
        <p:blipFill>
          <a:blip r:embed="rId3" cstate="print">
            <a:grayscl/>
          </a:blip>
          <a:stretch>
            <a:fillRect/>
          </a:stretch>
        </p:blipFill>
        <p:spPr>
          <a:xfrm>
            <a:off x="22643" y="609597"/>
            <a:ext cx="7327860" cy="4008251"/>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Matemáticas</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306526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Reconocimiento de secuencias de figuras.</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a:latin typeface="Arial" panose="020B0604020202020204" pitchFamily="34" charset="0"/>
                <a:cs typeface="Arial" panose="020B0604020202020204" pitchFamily="34" charset="0"/>
              </a:rPr>
              <a:t>2</a:t>
            </a:r>
            <a:r>
              <a:rPr lang="es-CO" sz="1200" dirty="0" smtClean="0">
                <a:latin typeface="Arial" panose="020B0604020202020204" pitchFamily="34" charset="0"/>
                <a:cs typeface="Arial" panose="020B0604020202020204" pitchFamily="34" charset="0"/>
              </a:rPr>
              <a:t>/3</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06772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Resumen</a:t>
            </a:r>
            <a:endParaRPr lang="es-CO" b="1" dirty="0"/>
          </a:p>
        </p:txBody>
      </p:sp>
      <p:sp>
        <p:nvSpPr>
          <p:cNvPr id="21" name="CuadroTexto 20"/>
          <p:cNvSpPr txBox="1"/>
          <p:nvPr/>
        </p:nvSpPr>
        <p:spPr>
          <a:xfrm>
            <a:off x="203346" y="1257655"/>
            <a:ext cx="87876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Actividad 1</a:t>
            </a:r>
            <a:endParaRPr lang="es-CO" sz="1200" dirty="0"/>
          </a:p>
        </p:txBody>
      </p:sp>
      <p:sp>
        <p:nvSpPr>
          <p:cNvPr id="24" name="CuadroTexto 23"/>
          <p:cNvSpPr txBox="1"/>
          <p:nvPr/>
        </p:nvSpPr>
        <p:spPr>
          <a:xfrm>
            <a:off x="7367148" y="153710"/>
            <a:ext cx="161294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M_G01_U05_L02_04_01</a:t>
            </a:r>
            <a:endParaRPr lang="es-CO" sz="1000" dirty="0">
              <a:latin typeface="Arial" panose="020B0604020202020204" pitchFamily="34" charset="0"/>
              <a:cs typeface="Arial" panose="020B0604020202020204" pitchFamily="34" charset="0"/>
            </a:endParaRPr>
          </a:p>
        </p:txBody>
      </p:sp>
      <p:sp>
        <p:nvSpPr>
          <p:cNvPr id="28" name="CuadroTexto 27"/>
          <p:cNvSpPr txBox="1"/>
          <p:nvPr/>
        </p:nvSpPr>
        <p:spPr>
          <a:xfrm>
            <a:off x="1439334" y="4757638"/>
            <a:ext cx="840295"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Resumen</a:t>
            </a:r>
            <a:endParaRPr lang="es-CO" sz="1200" dirty="0">
              <a:latin typeface="Arial" panose="020B0604020202020204" pitchFamily="34" charset="0"/>
              <a:cs typeface="Arial" panose="020B0604020202020204" pitchFamily="34" charset="0"/>
            </a:endParaRPr>
          </a:p>
        </p:txBody>
      </p:sp>
      <p:sp>
        <p:nvSpPr>
          <p:cNvPr id="33" name="CuadroTexto 32"/>
          <p:cNvSpPr txBox="1"/>
          <p:nvPr/>
        </p:nvSpPr>
        <p:spPr>
          <a:xfrm>
            <a:off x="341926" y="1517582"/>
            <a:ext cx="6422402" cy="646331"/>
          </a:xfrm>
          <a:prstGeom prst="rect">
            <a:avLst/>
          </a:prstGeom>
          <a:noFill/>
        </p:spPr>
        <p:txBody>
          <a:bodyPr wrap="square" rtlCol="0">
            <a:spAutoFit/>
          </a:bodyPr>
          <a:lstStyle/>
          <a:p>
            <a:r>
              <a:rPr lang="es-CO" dirty="0" smtClean="0"/>
              <a:t>Observa la secuencia. Luego, completa el patrón arrastrando las figuras al lugar correcto. </a:t>
            </a:r>
            <a:endParaRPr lang="es-CO" dirty="0"/>
          </a:p>
        </p:txBody>
      </p:sp>
      <p:grpSp>
        <p:nvGrpSpPr>
          <p:cNvPr id="9" name="Grupo 8"/>
          <p:cNvGrpSpPr/>
          <p:nvPr/>
        </p:nvGrpSpPr>
        <p:grpSpPr>
          <a:xfrm>
            <a:off x="1251939" y="3345067"/>
            <a:ext cx="4734318" cy="803584"/>
            <a:chOff x="1251939" y="3345067"/>
            <a:chExt cx="4734318" cy="803584"/>
          </a:xfrm>
        </p:grpSpPr>
        <p:grpSp>
          <p:nvGrpSpPr>
            <p:cNvPr id="19" name="Grupo 18"/>
            <p:cNvGrpSpPr/>
            <p:nvPr/>
          </p:nvGrpSpPr>
          <p:grpSpPr>
            <a:xfrm>
              <a:off x="1251939" y="3674632"/>
              <a:ext cx="4734318" cy="474019"/>
              <a:chOff x="2040220" y="3415763"/>
              <a:chExt cx="4734318" cy="474019"/>
            </a:xfrm>
          </p:grpSpPr>
          <p:grpSp>
            <p:nvGrpSpPr>
              <p:cNvPr id="17" name="Grupo 16"/>
              <p:cNvGrpSpPr/>
              <p:nvPr/>
            </p:nvGrpSpPr>
            <p:grpSpPr>
              <a:xfrm>
                <a:off x="2040220" y="3415763"/>
                <a:ext cx="3815799" cy="472632"/>
                <a:chOff x="755114" y="3152151"/>
                <a:chExt cx="3815799" cy="472632"/>
              </a:xfrm>
            </p:grpSpPr>
            <p:sp>
              <p:nvSpPr>
                <p:cNvPr id="71" name="CuadroTexto 70"/>
                <p:cNvSpPr txBox="1"/>
                <p:nvPr/>
              </p:nvSpPr>
              <p:spPr>
                <a:xfrm>
                  <a:off x="755114" y="3152151"/>
                  <a:ext cx="1112869" cy="461665"/>
                </a:xfrm>
                <a:prstGeom prst="rect">
                  <a:avLst/>
                </a:prstGeom>
                <a:noFill/>
              </p:spPr>
              <p:txBody>
                <a:bodyPr wrap="square" rtlCol="0">
                  <a:spAutoFit/>
                </a:bodyPr>
                <a:lstStyle/>
                <a:p>
                  <a:r>
                    <a:rPr lang="es-CO" sz="2400" b="1" dirty="0" smtClean="0">
                      <a:solidFill>
                        <a:srgbClr val="7030A0"/>
                      </a:solidFill>
                      <a:effectLst>
                        <a:outerShdw blurRad="38100" dist="38100" dir="2700000" algn="tl">
                          <a:srgbClr val="000000">
                            <a:alpha val="43137"/>
                          </a:srgbClr>
                        </a:outerShdw>
                      </a:effectLst>
                    </a:rPr>
                    <a:t>Patrón</a:t>
                  </a:r>
                  <a:r>
                    <a:rPr lang="es-CO" dirty="0" smtClean="0"/>
                    <a:t>:</a:t>
                  </a:r>
                  <a:endParaRPr lang="es-CO" dirty="0"/>
                </a:p>
              </p:txBody>
            </p:sp>
            <p:sp>
              <p:nvSpPr>
                <p:cNvPr id="72" name="Rectángulo 71"/>
                <p:cNvSpPr/>
                <p:nvPr/>
              </p:nvSpPr>
              <p:spPr>
                <a:xfrm>
                  <a:off x="1938866" y="3579064"/>
                  <a:ext cx="828000" cy="45719"/>
                </a:xfrm>
                <a:prstGeom prst="rect">
                  <a:avLst/>
                </a:prstGeom>
                <a:solidFill>
                  <a:srgbClr val="E1F2CE"/>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3" name="Rectángulo 72"/>
                <p:cNvSpPr/>
                <p:nvPr/>
              </p:nvSpPr>
              <p:spPr>
                <a:xfrm>
                  <a:off x="2832652" y="3576700"/>
                  <a:ext cx="828000" cy="45719"/>
                </a:xfrm>
                <a:prstGeom prst="rect">
                  <a:avLst/>
                </a:prstGeom>
                <a:solidFill>
                  <a:srgbClr val="E1F2CE"/>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4" name="Rectángulo 73"/>
                <p:cNvSpPr/>
                <p:nvPr/>
              </p:nvSpPr>
              <p:spPr>
                <a:xfrm>
                  <a:off x="3742913" y="3576335"/>
                  <a:ext cx="828000" cy="45719"/>
                </a:xfrm>
                <a:prstGeom prst="rect">
                  <a:avLst/>
                </a:prstGeom>
                <a:solidFill>
                  <a:srgbClr val="E1F2CE"/>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84" name="Rectángulo 83"/>
              <p:cNvSpPr/>
              <p:nvPr/>
            </p:nvSpPr>
            <p:spPr>
              <a:xfrm>
                <a:off x="5946538" y="3844063"/>
                <a:ext cx="828000" cy="45719"/>
              </a:xfrm>
              <a:prstGeom prst="rect">
                <a:avLst/>
              </a:prstGeom>
              <a:solidFill>
                <a:srgbClr val="E1F2CE"/>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85" name="Elipse 84"/>
            <p:cNvSpPr/>
            <p:nvPr/>
          </p:nvSpPr>
          <p:spPr>
            <a:xfrm>
              <a:off x="3383477" y="3345067"/>
              <a:ext cx="720000" cy="720000"/>
            </a:xfrm>
            <a:prstGeom prst="ellipse">
              <a:avLst/>
            </a:prstGeom>
            <a:solidFill>
              <a:srgbClr val="FFFF00"/>
            </a:solidFill>
            <a:ln>
              <a:solidFill>
                <a:srgbClr val="DFD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86" name="Rectángulo 85"/>
          <p:cNvSpPr/>
          <p:nvPr/>
        </p:nvSpPr>
        <p:spPr>
          <a:xfrm rot="2685539">
            <a:off x="2713347" y="3667193"/>
            <a:ext cx="216000" cy="216000"/>
          </a:xfrm>
          <a:prstGeom prst="rect">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87" name="Triángulo isósceles 86"/>
          <p:cNvSpPr/>
          <p:nvPr/>
        </p:nvSpPr>
        <p:spPr>
          <a:xfrm>
            <a:off x="5426469" y="3613193"/>
            <a:ext cx="324000" cy="324000"/>
          </a:xfrm>
          <a:prstGeom prst="triangle">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88" name="Rectángulo 87"/>
          <p:cNvSpPr/>
          <p:nvPr/>
        </p:nvSpPr>
        <p:spPr>
          <a:xfrm>
            <a:off x="4581738" y="3570494"/>
            <a:ext cx="144000" cy="324000"/>
          </a:xfrm>
          <a:prstGeom prst="rect">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89" name="TextBox 19"/>
          <p:cNvSpPr txBox="1">
            <a:spLocks noChangeArrowheads="1"/>
          </p:cNvSpPr>
          <p:nvPr/>
        </p:nvSpPr>
        <p:spPr bwMode="auto">
          <a:xfrm>
            <a:off x="7272518" y="1255929"/>
            <a:ext cx="1871482" cy="1508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sz="2000">
                <a:solidFill>
                  <a:schemeClr val="tx1"/>
                </a:solidFill>
                <a:latin typeface="맑은 고딕" pitchFamily="34" charset="-127"/>
                <a:ea typeface="맑은 고딕" pitchFamily="34" charset="-127"/>
              </a:defRPr>
            </a:lvl1pPr>
            <a:lvl2pPr marL="742950" indent="-285750" eaLnBrk="0" hangingPunct="0">
              <a:defRPr kumimoji="1" sz="2000">
                <a:solidFill>
                  <a:schemeClr val="tx1"/>
                </a:solidFill>
                <a:latin typeface="맑은 고딕" pitchFamily="34" charset="-127"/>
                <a:ea typeface="맑은 고딕" pitchFamily="34" charset="-127"/>
              </a:defRPr>
            </a:lvl2pPr>
            <a:lvl3pPr marL="1143000" indent="-228600" eaLnBrk="0" hangingPunct="0">
              <a:defRPr kumimoji="1" sz="2000">
                <a:solidFill>
                  <a:schemeClr val="tx1"/>
                </a:solidFill>
                <a:latin typeface="맑은 고딕" pitchFamily="34" charset="-127"/>
                <a:ea typeface="맑은 고딕" pitchFamily="34" charset="-127"/>
              </a:defRPr>
            </a:lvl3pPr>
            <a:lvl4pPr marL="1600200" indent="-228600" eaLnBrk="0" hangingPunct="0">
              <a:defRPr kumimoji="1" sz="2000">
                <a:solidFill>
                  <a:schemeClr val="tx1"/>
                </a:solidFill>
                <a:latin typeface="맑은 고딕" pitchFamily="34" charset="-127"/>
                <a:ea typeface="맑은 고딕" pitchFamily="34" charset="-127"/>
              </a:defRPr>
            </a:lvl4pPr>
            <a:lvl5pPr marL="2057400" indent="-228600" eaLnBrk="0" hangingPunct="0">
              <a:defRPr kumimoji="1" sz="2000">
                <a:solidFill>
                  <a:schemeClr val="tx1"/>
                </a:solidFill>
                <a:latin typeface="맑은 고딕" pitchFamily="34" charset="-127"/>
                <a:ea typeface="맑은 고딕" pitchFamily="34" charset="-127"/>
              </a:defRPr>
            </a:lvl5pPr>
            <a:lvl6pPr marL="25146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6pPr>
            <a:lvl7pPr marL="29718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7pPr>
            <a:lvl8pPr marL="34290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8pPr>
            <a:lvl9pPr marL="38862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9pPr>
          </a:lstStyle>
          <a:p>
            <a:pPr eaLnBrk="1" fontAlgn="base" hangingPunct="1">
              <a:spcBef>
                <a:spcPct val="50000"/>
              </a:spcBef>
              <a:spcAft>
                <a:spcPct val="0"/>
              </a:spcAft>
            </a:pPr>
            <a:r>
              <a:rPr lang="es-CO" altLang="ko-KR" sz="800" dirty="0" smtClean="0">
                <a:solidFill>
                  <a:srgbClr val="000000"/>
                </a:solidFill>
                <a:latin typeface="Verdana" pitchFamily="34" charset="0"/>
              </a:rPr>
              <a:t>Recurso interactivo de plantilla (Lista desplegable, arrastre, completar espacios en blanco)</a:t>
            </a:r>
          </a:p>
          <a:p>
            <a:pPr eaLnBrk="1" fontAlgn="base" hangingPunct="1">
              <a:spcBef>
                <a:spcPct val="50000"/>
              </a:spcBef>
              <a:spcAft>
                <a:spcPct val="0"/>
              </a:spcAft>
            </a:pPr>
            <a:r>
              <a:rPr lang="es-CO" altLang="ko-KR" sz="800" b="1" dirty="0" smtClean="0">
                <a:solidFill>
                  <a:srgbClr val="000000"/>
                </a:solidFill>
                <a:latin typeface="Verdana" pitchFamily="34" charset="0"/>
              </a:rPr>
              <a:t>Arrastre:</a:t>
            </a:r>
          </a:p>
          <a:p>
            <a:pPr eaLnBrk="1" fontAlgn="base" hangingPunct="1">
              <a:spcBef>
                <a:spcPct val="50000"/>
              </a:spcBef>
              <a:spcAft>
                <a:spcPct val="0"/>
              </a:spcAft>
            </a:pPr>
            <a:r>
              <a:rPr lang="es-CO" altLang="ko-KR" sz="800" dirty="0" smtClean="0">
                <a:solidFill>
                  <a:srgbClr val="000000"/>
                </a:solidFill>
                <a:latin typeface="Verdana" pitchFamily="34" charset="0"/>
              </a:rPr>
              <a:t>Se propone una secuencia para que el usuario complete el patrón, arrastrando las figuras desde la misma secuencia. </a:t>
            </a:r>
          </a:p>
          <a:p>
            <a:pPr eaLnBrk="1" fontAlgn="base" hangingPunct="1">
              <a:spcBef>
                <a:spcPct val="50000"/>
              </a:spcBef>
              <a:spcAft>
                <a:spcPct val="0"/>
              </a:spcAft>
            </a:pPr>
            <a:r>
              <a:rPr lang="es-CO" altLang="ko-KR" sz="800" dirty="0" smtClean="0">
                <a:solidFill>
                  <a:srgbClr val="000000"/>
                </a:solidFill>
                <a:latin typeface="Verdana" pitchFamily="34" charset="0"/>
              </a:rPr>
              <a:t>La respuesta correcta para la validación se muestra en gris. </a:t>
            </a:r>
          </a:p>
        </p:txBody>
      </p:sp>
      <p:grpSp>
        <p:nvGrpSpPr>
          <p:cNvPr id="8" name="Grupo 7"/>
          <p:cNvGrpSpPr/>
          <p:nvPr/>
        </p:nvGrpSpPr>
        <p:grpSpPr>
          <a:xfrm>
            <a:off x="203346" y="2151362"/>
            <a:ext cx="6743597" cy="1096969"/>
            <a:chOff x="203346" y="2151362"/>
            <a:chExt cx="6743597" cy="1096969"/>
          </a:xfrm>
        </p:grpSpPr>
        <p:grpSp>
          <p:nvGrpSpPr>
            <p:cNvPr id="22" name="Grupo 21"/>
            <p:cNvGrpSpPr/>
            <p:nvPr/>
          </p:nvGrpSpPr>
          <p:grpSpPr>
            <a:xfrm>
              <a:off x="543488" y="2151362"/>
              <a:ext cx="6403455" cy="771691"/>
              <a:chOff x="543488" y="2209028"/>
              <a:chExt cx="6403455" cy="771691"/>
            </a:xfrm>
          </p:grpSpPr>
          <p:sp>
            <p:nvSpPr>
              <p:cNvPr id="42" name="Triángulo isósceles 41"/>
              <p:cNvSpPr/>
              <p:nvPr/>
            </p:nvSpPr>
            <p:spPr>
              <a:xfrm>
                <a:off x="3553813" y="2212867"/>
                <a:ext cx="720000" cy="720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3" name="Elipse 42"/>
              <p:cNvSpPr/>
              <p:nvPr/>
            </p:nvSpPr>
            <p:spPr>
              <a:xfrm>
                <a:off x="2359764" y="2217887"/>
                <a:ext cx="720000" cy="720000"/>
              </a:xfrm>
              <a:prstGeom prst="ellipse">
                <a:avLst/>
              </a:prstGeom>
              <a:solidFill>
                <a:srgbClr val="FFFF00"/>
              </a:solidFill>
              <a:ln>
                <a:solidFill>
                  <a:srgbClr val="DFD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7" name="Triángulo isósceles 46"/>
              <p:cNvSpPr/>
              <p:nvPr/>
            </p:nvSpPr>
            <p:spPr>
              <a:xfrm>
                <a:off x="939021" y="2256365"/>
                <a:ext cx="720000" cy="720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7" name="Rectángulo 56"/>
              <p:cNvSpPr/>
              <p:nvPr/>
            </p:nvSpPr>
            <p:spPr>
              <a:xfrm rot="2685539">
                <a:off x="1697289" y="2342384"/>
                <a:ext cx="504000" cy="504000"/>
              </a:xfrm>
              <a:prstGeom prst="rec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3" name="Triángulo isósceles 62"/>
              <p:cNvSpPr/>
              <p:nvPr/>
            </p:nvSpPr>
            <p:spPr>
              <a:xfrm>
                <a:off x="6226943" y="2212866"/>
                <a:ext cx="720000" cy="720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4" name="Elipse 63"/>
              <p:cNvSpPr/>
              <p:nvPr/>
            </p:nvSpPr>
            <p:spPr>
              <a:xfrm>
                <a:off x="5030469" y="2209029"/>
                <a:ext cx="720000" cy="720000"/>
              </a:xfrm>
              <a:prstGeom prst="ellipse">
                <a:avLst/>
              </a:prstGeom>
              <a:solidFill>
                <a:srgbClr val="FFFF00"/>
              </a:solidFill>
              <a:ln>
                <a:solidFill>
                  <a:srgbClr val="DFD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5" name="Rectángulo 74"/>
              <p:cNvSpPr/>
              <p:nvPr/>
            </p:nvSpPr>
            <p:spPr>
              <a:xfrm>
                <a:off x="543488" y="2260719"/>
                <a:ext cx="324000" cy="720000"/>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76" name="Rectángulo 75"/>
              <p:cNvSpPr/>
              <p:nvPr/>
            </p:nvSpPr>
            <p:spPr>
              <a:xfrm>
                <a:off x="3155730" y="2231031"/>
                <a:ext cx="324000" cy="720000"/>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77" name="Rectángulo 76"/>
              <p:cNvSpPr/>
              <p:nvPr/>
            </p:nvSpPr>
            <p:spPr>
              <a:xfrm>
                <a:off x="5824257" y="2209028"/>
                <a:ext cx="324000" cy="720000"/>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80" name="Rectángulo 79"/>
              <p:cNvSpPr/>
              <p:nvPr/>
            </p:nvSpPr>
            <p:spPr>
              <a:xfrm rot="2685539">
                <a:off x="4354926" y="2328997"/>
                <a:ext cx="504000" cy="504000"/>
              </a:xfrm>
              <a:prstGeom prst="rec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90" name="CuadroTexto 89"/>
            <p:cNvSpPr txBox="1"/>
            <p:nvPr/>
          </p:nvSpPr>
          <p:spPr>
            <a:xfrm>
              <a:off x="203346" y="3032887"/>
              <a:ext cx="1580134" cy="21544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s-CO" sz="800" dirty="0" smtClean="0">
                  <a:solidFill>
                    <a:srgbClr val="FF0000"/>
                  </a:solidFill>
                </a:rPr>
                <a:t>IL_M_G01_U05_L02_03_04_01</a:t>
              </a:r>
              <a:endParaRPr lang="es-CO" sz="800" dirty="0">
                <a:solidFill>
                  <a:srgbClr val="FF0000"/>
                </a:solidFill>
              </a:endParaRPr>
            </a:p>
          </p:txBody>
        </p:sp>
      </p:grpSp>
    </p:spTree>
    <p:extLst>
      <p:ext uri="{BB962C8B-B14F-4D97-AF65-F5344CB8AC3E}">
        <p14:creationId xmlns:p14="http://schemas.microsoft.com/office/powerpoint/2010/main" xmlns="" val="34856052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0" name="Imagen 19"/>
          <p:cNvPicPr>
            <a:picLocks noChangeAspect="1"/>
          </p:cNvPicPr>
          <p:nvPr/>
        </p:nvPicPr>
        <p:blipFill>
          <a:blip r:embed="rId3" cstate="print">
            <a:grayscl/>
          </a:blip>
          <a:stretch>
            <a:fillRect/>
          </a:stretch>
        </p:blipFill>
        <p:spPr>
          <a:xfrm>
            <a:off x="22643" y="609597"/>
            <a:ext cx="7327860" cy="4008251"/>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Matemáticas</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306526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Reconocimiento de secuencias de figuras.</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3/3</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106772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Resumen</a:t>
            </a:r>
            <a:endParaRPr lang="es-CO" b="1" dirty="0"/>
          </a:p>
        </p:txBody>
      </p:sp>
      <p:sp>
        <p:nvSpPr>
          <p:cNvPr id="21" name="CuadroTexto 20"/>
          <p:cNvSpPr txBox="1"/>
          <p:nvPr/>
        </p:nvSpPr>
        <p:spPr>
          <a:xfrm>
            <a:off x="203346" y="1257655"/>
            <a:ext cx="87876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Actividad 1</a:t>
            </a:r>
            <a:endParaRPr lang="es-CO" sz="1200" dirty="0"/>
          </a:p>
        </p:txBody>
      </p:sp>
      <p:sp>
        <p:nvSpPr>
          <p:cNvPr id="24" name="CuadroTexto 23"/>
          <p:cNvSpPr txBox="1"/>
          <p:nvPr/>
        </p:nvSpPr>
        <p:spPr>
          <a:xfrm>
            <a:off x="7367148" y="153710"/>
            <a:ext cx="161294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M_G01_U05_L02_04_01</a:t>
            </a:r>
            <a:endParaRPr lang="es-CO" sz="1000" dirty="0">
              <a:latin typeface="Arial" panose="020B0604020202020204" pitchFamily="34" charset="0"/>
              <a:cs typeface="Arial" panose="020B0604020202020204" pitchFamily="34" charset="0"/>
            </a:endParaRPr>
          </a:p>
        </p:txBody>
      </p:sp>
      <p:sp>
        <p:nvSpPr>
          <p:cNvPr id="28" name="CuadroTexto 27"/>
          <p:cNvSpPr txBox="1"/>
          <p:nvPr/>
        </p:nvSpPr>
        <p:spPr>
          <a:xfrm>
            <a:off x="1439334" y="4757638"/>
            <a:ext cx="840295"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Resumen</a:t>
            </a:r>
            <a:endParaRPr lang="es-CO" sz="1200" dirty="0">
              <a:latin typeface="Arial" panose="020B0604020202020204" pitchFamily="34" charset="0"/>
              <a:cs typeface="Arial" panose="020B0604020202020204" pitchFamily="34" charset="0"/>
            </a:endParaRPr>
          </a:p>
        </p:txBody>
      </p:sp>
      <p:sp>
        <p:nvSpPr>
          <p:cNvPr id="33" name="CuadroTexto 32"/>
          <p:cNvSpPr txBox="1"/>
          <p:nvPr/>
        </p:nvSpPr>
        <p:spPr>
          <a:xfrm>
            <a:off x="375238" y="1674444"/>
            <a:ext cx="6422402" cy="369332"/>
          </a:xfrm>
          <a:prstGeom prst="rect">
            <a:avLst/>
          </a:prstGeom>
          <a:noFill/>
        </p:spPr>
        <p:txBody>
          <a:bodyPr wrap="square" rtlCol="0">
            <a:spAutoFit/>
          </a:bodyPr>
          <a:lstStyle/>
          <a:p>
            <a:r>
              <a:rPr lang="es-CO" dirty="0" smtClean="0"/>
              <a:t>Escucha cada secuencia. Luego, escribe el patrón de cada una. </a:t>
            </a:r>
            <a:endParaRPr lang="es-CO" dirty="0"/>
          </a:p>
        </p:txBody>
      </p:sp>
      <p:sp>
        <p:nvSpPr>
          <p:cNvPr id="71" name="CuadroTexto 70"/>
          <p:cNvSpPr txBox="1"/>
          <p:nvPr/>
        </p:nvSpPr>
        <p:spPr>
          <a:xfrm>
            <a:off x="489005" y="3336072"/>
            <a:ext cx="1112869" cy="461665"/>
          </a:xfrm>
          <a:prstGeom prst="rect">
            <a:avLst/>
          </a:prstGeom>
          <a:noFill/>
        </p:spPr>
        <p:txBody>
          <a:bodyPr wrap="square" rtlCol="0">
            <a:spAutoFit/>
          </a:bodyPr>
          <a:lstStyle/>
          <a:p>
            <a:r>
              <a:rPr lang="es-CO" sz="2400" b="1" dirty="0" smtClean="0">
                <a:solidFill>
                  <a:srgbClr val="7030A0"/>
                </a:solidFill>
                <a:effectLst>
                  <a:outerShdw blurRad="38100" dist="38100" dir="2700000" algn="tl">
                    <a:srgbClr val="000000">
                      <a:alpha val="43137"/>
                    </a:srgbClr>
                  </a:outerShdw>
                </a:effectLst>
              </a:rPr>
              <a:t>Patrón</a:t>
            </a:r>
            <a:r>
              <a:rPr lang="es-CO" dirty="0" smtClean="0"/>
              <a:t>:</a:t>
            </a:r>
            <a:endParaRPr lang="es-CO" dirty="0"/>
          </a:p>
        </p:txBody>
      </p:sp>
      <p:grpSp>
        <p:nvGrpSpPr>
          <p:cNvPr id="16" name="Grupo 15"/>
          <p:cNvGrpSpPr/>
          <p:nvPr/>
        </p:nvGrpSpPr>
        <p:grpSpPr>
          <a:xfrm>
            <a:off x="2776253" y="2250812"/>
            <a:ext cx="1145677" cy="720000"/>
            <a:chOff x="2776253" y="2250812"/>
            <a:chExt cx="1145677" cy="720000"/>
          </a:xfrm>
        </p:grpSpPr>
        <p:pic>
          <p:nvPicPr>
            <p:cNvPr id="41" name="Imagen 40"/>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201930" y="2250812"/>
              <a:ext cx="720000" cy="720000"/>
            </a:xfrm>
            <a:prstGeom prst="rect">
              <a:avLst/>
            </a:prstGeom>
          </p:spPr>
        </p:pic>
        <p:sp>
          <p:nvSpPr>
            <p:cNvPr id="45" name="Elipse 44"/>
            <p:cNvSpPr/>
            <p:nvPr/>
          </p:nvSpPr>
          <p:spPr>
            <a:xfrm>
              <a:off x="2776253" y="2430812"/>
              <a:ext cx="360000" cy="36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b="1" dirty="0"/>
                <a:t>2</a:t>
              </a:r>
            </a:p>
          </p:txBody>
        </p:sp>
      </p:grpSp>
      <p:pic>
        <p:nvPicPr>
          <p:cNvPr id="14" name="Imagen 13"/>
          <p:cNvPicPr>
            <a:picLocks noChangeAspect="1"/>
          </p:cNvPicPr>
          <p:nvPr/>
        </p:nvPicPr>
        <p:blipFill>
          <a:blip r:embed="rId5" cstate="print"/>
          <a:stretch>
            <a:fillRect/>
          </a:stretch>
        </p:blipFill>
        <p:spPr>
          <a:xfrm>
            <a:off x="1255620" y="2250812"/>
            <a:ext cx="1162050" cy="742950"/>
          </a:xfrm>
          <a:prstGeom prst="rect">
            <a:avLst/>
          </a:prstGeom>
        </p:spPr>
      </p:pic>
      <p:pic>
        <p:nvPicPr>
          <p:cNvPr id="15" name="Imagen 14"/>
          <p:cNvPicPr>
            <a:picLocks noChangeAspect="1"/>
          </p:cNvPicPr>
          <p:nvPr/>
        </p:nvPicPr>
        <p:blipFill>
          <a:blip r:embed="rId6" cstate="print"/>
          <a:stretch>
            <a:fillRect/>
          </a:stretch>
        </p:blipFill>
        <p:spPr>
          <a:xfrm>
            <a:off x="4339369" y="2246049"/>
            <a:ext cx="1162050" cy="752475"/>
          </a:xfrm>
          <a:prstGeom prst="rect">
            <a:avLst/>
          </a:prstGeom>
        </p:spPr>
      </p:pic>
      <p:sp>
        <p:nvSpPr>
          <p:cNvPr id="18" name="Rectángulo 17"/>
          <p:cNvSpPr/>
          <p:nvPr/>
        </p:nvSpPr>
        <p:spPr>
          <a:xfrm>
            <a:off x="1529984" y="3336072"/>
            <a:ext cx="5267656" cy="46166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2" name="CuadroTexto 51"/>
          <p:cNvSpPr txBox="1"/>
          <p:nvPr/>
        </p:nvSpPr>
        <p:spPr>
          <a:xfrm>
            <a:off x="132222" y="5513722"/>
            <a:ext cx="6422402" cy="923330"/>
          </a:xfrm>
          <a:prstGeom prst="rect">
            <a:avLst/>
          </a:prstGeom>
          <a:noFill/>
        </p:spPr>
        <p:txBody>
          <a:bodyPr wrap="square" rtlCol="0">
            <a:spAutoFit/>
          </a:bodyPr>
          <a:lstStyle/>
          <a:p>
            <a:r>
              <a:rPr lang="es-CO" b="1" dirty="0" smtClean="0">
                <a:solidFill>
                  <a:srgbClr val="FF7F27"/>
                </a:solidFill>
                <a:effectLst>
                  <a:outerShdw blurRad="38100" dist="38100" dir="2700000" algn="tl">
                    <a:srgbClr val="000000">
                      <a:alpha val="43137"/>
                    </a:srgbClr>
                  </a:outerShdw>
                </a:effectLst>
              </a:rPr>
              <a:t>Secuencia 1:</a:t>
            </a:r>
            <a:r>
              <a:rPr lang="es-CO" dirty="0" smtClean="0"/>
              <a:t> Pito de carro – aplausos – gato – risas.</a:t>
            </a:r>
          </a:p>
          <a:p>
            <a:r>
              <a:rPr lang="es-CO" b="1" dirty="0">
                <a:solidFill>
                  <a:srgbClr val="4A66AC"/>
                </a:solidFill>
                <a:effectLst>
                  <a:outerShdw blurRad="38100" dist="38100" dir="2700000" algn="tl">
                    <a:srgbClr val="000000">
                      <a:alpha val="43137"/>
                    </a:srgbClr>
                  </a:outerShdw>
                </a:effectLst>
              </a:rPr>
              <a:t>Secuencia </a:t>
            </a:r>
            <a:r>
              <a:rPr lang="es-CO" b="1" dirty="0" smtClean="0">
                <a:solidFill>
                  <a:srgbClr val="4A66AC"/>
                </a:solidFill>
                <a:effectLst>
                  <a:outerShdw blurRad="38100" dist="38100" dir="2700000" algn="tl">
                    <a:srgbClr val="000000">
                      <a:alpha val="43137"/>
                    </a:srgbClr>
                  </a:outerShdw>
                </a:effectLst>
              </a:rPr>
              <a:t>2:</a:t>
            </a:r>
            <a:r>
              <a:rPr lang="es-CO" dirty="0" smtClean="0"/>
              <a:t> “Naranja” – “Piña” – “Mora”.</a:t>
            </a:r>
          </a:p>
          <a:p>
            <a:r>
              <a:rPr lang="es-CO" b="1" dirty="0">
                <a:solidFill>
                  <a:srgbClr val="FF0000"/>
                </a:solidFill>
                <a:effectLst>
                  <a:outerShdw blurRad="38100" dist="38100" dir="2700000" algn="tl">
                    <a:srgbClr val="000000">
                      <a:alpha val="43137"/>
                    </a:srgbClr>
                  </a:outerShdw>
                </a:effectLst>
              </a:rPr>
              <a:t>Secuencia </a:t>
            </a:r>
            <a:r>
              <a:rPr lang="es-CO" b="1" dirty="0" smtClean="0">
                <a:solidFill>
                  <a:srgbClr val="FF0000"/>
                </a:solidFill>
                <a:effectLst>
                  <a:outerShdw blurRad="38100" dist="38100" dir="2700000" algn="tl">
                    <a:srgbClr val="000000">
                      <a:alpha val="43137"/>
                    </a:srgbClr>
                  </a:outerShdw>
                </a:effectLst>
              </a:rPr>
              <a:t>3: </a:t>
            </a:r>
            <a:r>
              <a:rPr lang="es-CO" dirty="0" smtClean="0"/>
              <a:t>“2,4,6,8,10,12,14,16,18,20”.</a:t>
            </a:r>
            <a:endParaRPr lang="es-CO" dirty="0">
              <a:solidFill>
                <a:srgbClr val="FF0000"/>
              </a:solidFill>
            </a:endParaRPr>
          </a:p>
        </p:txBody>
      </p:sp>
      <p:sp>
        <p:nvSpPr>
          <p:cNvPr id="53" name="TextBox 19"/>
          <p:cNvSpPr txBox="1">
            <a:spLocks noChangeArrowheads="1"/>
          </p:cNvSpPr>
          <p:nvPr/>
        </p:nvSpPr>
        <p:spPr bwMode="auto">
          <a:xfrm>
            <a:off x="7272518" y="1255929"/>
            <a:ext cx="1871482"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sz="2000">
                <a:solidFill>
                  <a:schemeClr val="tx1"/>
                </a:solidFill>
                <a:latin typeface="맑은 고딕" pitchFamily="34" charset="-127"/>
                <a:ea typeface="맑은 고딕" pitchFamily="34" charset="-127"/>
              </a:defRPr>
            </a:lvl1pPr>
            <a:lvl2pPr marL="742950" indent="-285750" eaLnBrk="0" hangingPunct="0">
              <a:defRPr kumimoji="1" sz="2000">
                <a:solidFill>
                  <a:schemeClr val="tx1"/>
                </a:solidFill>
                <a:latin typeface="맑은 고딕" pitchFamily="34" charset="-127"/>
                <a:ea typeface="맑은 고딕" pitchFamily="34" charset="-127"/>
              </a:defRPr>
            </a:lvl2pPr>
            <a:lvl3pPr marL="1143000" indent="-228600" eaLnBrk="0" hangingPunct="0">
              <a:defRPr kumimoji="1" sz="2000">
                <a:solidFill>
                  <a:schemeClr val="tx1"/>
                </a:solidFill>
                <a:latin typeface="맑은 고딕" pitchFamily="34" charset="-127"/>
                <a:ea typeface="맑은 고딕" pitchFamily="34" charset="-127"/>
              </a:defRPr>
            </a:lvl3pPr>
            <a:lvl4pPr marL="1600200" indent="-228600" eaLnBrk="0" hangingPunct="0">
              <a:defRPr kumimoji="1" sz="2000">
                <a:solidFill>
                  <a:schemeClr val="tx1"/>
                </a:solidFill>
                <a:latin typeface="맑은 고딕" pitchFamily="34" charset="-127"/>
                <a:ea typeface="맑은 고딕" pitchFamily="34" charset="-127"/>
              </a:defRPr>
            </a:lvl4pPr>
            <a:lvl5pPr marL="2057400" indent="-228600" eaLnBrk="0" hangingPunct="0">
              <a:defRPr kumimoji="1" sz="2000">
                <a:solidFill>
                  <a:schemeClr val="tx1"/>
                </a:solidFill>
                <a:latin typeface="맑은 고딕" pitchFamily="34" charset="-127"/>
                <a:ea typeface="맑은 고딕" pitchFamily="34" charset="-127"/>
              </a:defRPr>
            </a:lvl5pPr>
            <a:lvl6pPr marL="25146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6pPr>
            <a:lvl7pPr marL="29718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7pPr>
            <a:lvl8pPr marL="34290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8pPr>
            <a:lvl9pPr marL="38862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9pPr>
          </a:lstStyle>
          <a:p>
            <a:pPr eaLnBrk="1" fontAlgn="base" hangingPunct="1">
              <a:spcBef>
                <a:spcPct val="50000"/>
              </a:spcBef>
              <a:spcAft>
                <a:spcPct val="0"/>
              </a:spcAft>
            </a:pPr>
            <a:r>
              <a:rPr lang="es-CO" altLang="ko-KR" sz="800" dirty="0" smtClean="0">
                <a:solidFill>
                  <a:srgbClr val="000000"/>
                </a:solidFill>
                <a:latin typeface="Verdana" pitchFamily="34" charset="0"/>
              </a:rPr>
              <a:t>Recurso interactivo de plantilla (Lista desplegable, arrastre, completar espacios en blanco)</a:t>
            </a:r>
          </a:p>
          <a:p>
            <a:pPr eaLnBrk="1" fontAlgn="base" hangingPunct="1">
              <a:spcBef>
                <a:spcPct val="50000"/>
              </a:spcBef>
              <a:spcAft>
                <a:spcPct val="0"/>
              </a:spcAft>
            </a:pPr>
            <a:r>
              <a:rPr lang="es-CO" altLang="ko-KR" sz="800" b="1" dirty="0" smtClean="0">
                <a:solidFill>
                  <a:srgbClr val="000000"/>
                </a:solidFill>
                <a:latin typeface="Verdana" pitchFamily="34" charset="0"/>
              </a:rPr>
              <a:t>Completar espacios en blanco:</a:t>
            </a:r>
          </a:p>
          <a:p>
            <a:pPr eaLnBrk="1" fontAlgn="base" hangingPunct="1">
              <a:spcBef>
                <a:spcPct val="50000"/>
              </a:spcBef>
              <a:spcAft>
                <a:spcPct val="0"/>
              </a:spcAft>
            </a:pPr>
            <a:r>
              <a:rPr lang="es-CO" altLang="ko-KR" sz="800" dirty="0" smtClean="0">
                <a:solidFill>
                  <a:srgbClr val="000000"/>
                </a:solidFill>
                <a:latin typeface="Verdana" pitchFamily="34" charset="0"/>
              </a:rPr>
              <a:t>Se proponen 3 secuencias en audios independientes. El usuario debe escribir el patrón en el espacio que se habilita en frente del letrero “Patrón”. </a:t>
            </a:r>
          </a:p>
          <a:p>
            <a:pPr eaLnBrk="1" fontAlgn="base" hangingPunct="1">
              <a:spcBef>
                <a:spcPct val="50000"/>
              </a:spcBef>
              <a:spcAft>
                <a:spcPct val="0"/>
              </a:spcAft>
            </a:pPr>
            <a:r>
              <a:rPr lang="es-CO" altLang="ko-KR" sz="800" dirty="0" smtClean="0">
                <a:solidFill>
                  <a:srgbClr val="000000"/>
                </a:solidFill>
                <a:latin typeface="Verdana" pitchFamily="34" charset="0"/>
              </a:rPr>
              <a:t>El recurso no valida respuestas correctas.</a:t>
            </a:r>
          </a:p>
        </p:txBody>
      </p:sp>
    </p:spTree>
    <p:extLst>
      <p:ext uri="{BB962C8B-B14F-4D97-AF65-F5344CB8AC3E}">
        <p14:creationId xmlns:p14="http://schemas.microsoft.com/office/powerpoint/2010/main" xmlns="" val="9622197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0" name="Imagen 19"/>
          <p:cNvPicPr>
            <a:picLocks noChangeAspect="1"/>
          </p:cNvPicPr>
          <p:nvPr/>
        </p:nvPicPr>
        <p:blipFill>
          <a:blip r:embed="rId3" cstate="print">
            <a:grayscl/>
          </a:blip>
          <a:stretch>
            <a:fillRect/>
          </a:stretch>
        </p:blipFill>
        <p:spPr>
          <a:xfrm>
            <a:off x="22643" y="609597"/>
            <a:ext cx="7327860" cy="4008251"/>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Matemáticas</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306526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Reconocimiento de secuencias de figuras.</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1/2</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703269"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Tarea</a:t>
            </a:r>
            <a:endParaRPr lang="es-CO" b="1" dirty="0"/>
          </a:p>
        </p:txBody>
      </p:sp>
      <p:sp>
        <p:nvSpPr>
          <p:cNvPr id="21" name="CuadroTexto 20"/>
          <p:cNvSpPr txBox="1"/>
          <p:nvPr/>
        </p:nvSpPr>
        <p:spPr>
          <a:xfrm>
            <a:off x="203346" y="1257655"/>
            <a:ext cx="87876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Actividad 1</a:t>
            </a:r>
            <a:endParaRPr lang="es-CO" sz="1200" dirty="0"/>
          </a:p>
        </p:txBody>
      </p:sp>
      <p:sp>
        <p:nvSpPr>
          <p:cNvPr id="24" name="CuadroTexto 23"/>
          <p:cNvSpPr txBox="1"/>
          <p:nvPr/>
        </p:nvSpPr>
        <p:spPr>
          <a:xfrm>
            <a:off x="7367148" y="153710"/>
            <a:ext cx="161294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M_G01_U05_L02_05_01</a:t>
            </a:r>
            <a:endParaRPr lang="es-CO" sz="1000" dirty="0">
              <a:latin typeface="Arial" panose="020B0604020202020204" pitchFamily="34" charset="0"/>
              <a:cs typeface="Arial" panose="020B0604020202020204" pitchFamily="34" charset="0"/>
            </a:endParaRPr>
          </a:p>
        </p:txBody>
      </p:sp>
      <p:sp>
        <p:nvSpPr>
          <p:cNvPr id="28" name="CuadroTexto 27"/>
          <p:cNvSpPr txBox="1"/>
          <p:nvPr/>
        </p:nvSpPr>
        <p:spPr>
          <a:xfrm>
            <a:off x="1439334" y="4757638"/>
            <a:ext cx="568361"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Tarea</a:t>
            </a:r>
            <a:endParaRPr lang="es-CO" sz="1200" dirty="0">
              <a:latin typeface="Arial" panose="020B0604020202020204" pitchFamily="34" charset="0"/>
              <a:cs typeface="Arial" panose="020B0604020202020204" pitchFamily="34" charset="0"/>
            </a:endParaRPr>
          </a:p>
        </p:txBody>
      </p:sp>
      <p:sp>
        <p:nvSpPr>
          <p:cNvPr id="33" name="CuadroTexto 32"/>
          <p:cNvSpPr txBox="1"/>
          <p:nvPr/>
        </p:nvSpPr>
        <p:spPr>
          <a:xfrm>
            <a:off x="375238" y="1674444"/>
            <a:ext cx="6422402" cy="369332"/>
          </a:xfrm>
          <a:prstGeom prst="rect">
            <a:avLst/>
          </a:prstGeom>
          <a:noFill/>
        </p:spPr>
        <p:txBody>
          <a:bodyPr wrap="square" rtlCol="0">
            <a:spAutoFit/>
          </a:bodyPr>
          <a:lstStyle/>
          <a:p>
            <a:r>
              <a:rPr lang="es-CO" dirty="0" smtClean="0"/>
              <a:t>Observa la secuencia y descubre el error. </a:t>
            </a:r>
            <a:endParaRPr lang="es-CO" dirty="0"/>
          </a:p>
        </p:txBody>
      </p:sp>
      <p:sp>
        <p:nvSpPr>
          <p:cNvPr id="53" name="TextBox 19"/>
          <p:cNvSpPr txBox="1">
            <a:spLocks noChangeArrowheads="1"/>
          </p:cNvSpPr>
          <p:nvPr/>
        </p:nvSpPr>
        <p:spPr bwMode="auto">
          <a:xfrm>
            <a:off x="7272518" y="1255929"/>
            <a:ext cx="1871482" cy="20621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sz="2000">
                <a:solidFill>
                  <a:schemeClr val="tx1"/>
                </a:solidFill>
                <a:latin typeface="맑은 고딕" pitchFamily="34" charset="-127"/>
                <a:ea typeface="맑은 고딕" pitchFamily="34" charset="-127"/>
              </a:defRPr>
            </a:lvl1pPr>
            <a:lvl2pPr marL="742950" indent="-285750" eaLnBrk="0" hangingPunct="0">
              <a:defRPr kumimoji="1" sz="2000">
                <a:solidFill>
                  <a:schemeClr val="tx1"/>
                </a:solidFill>
                <a:latin typeface="맑은 고딕" pitchFamily="34" charset="-127"/>
                <a:ea typeface="맑은 고딕" pitchFamily="34" charset="-127"/>
              </a:defRPr>
            </a:lvl2pPr>
            <a:lvl3pPr marL="1143000" indent="-228600" eaLnBrk="0" hangingPunct="0">
              <a:defRPr kumimoji="1" sz="2000">
                <a:solidFill>
                  <a:schemeClr val="tx1"/>
                </a:solidFill>
                <a:latin typeface="맑은 고딕" pitchFamily="34" charset="-127"/>
                <a:ea typeface="맑은 고딕" pitchFamily="34" charset="-127"/>
              </a:defRPr>
            </a:lvl3pPr>
            <a:lvl4pPr marL="1600200" indent="-228600" eaLnBrk="0" hangingPunct="0">
              <a:defRPr kumimoji="1" sz="2000">
                <a:solidFill>
                  <a:schemeClr val="tx1"/>
                </a:solidFill>
                <a:latin typeface="맑은 고딕" pitchFamily="34" charset="-127"/>
                <a:ea typeface="맑은 고딕" pitchFamily="34" charset="-127"/>
              </a:defRPr>
            </a:lvl4pPr>
            <a:lvl5pPr marL="2057400" indent="-228600" eaLnBrk="0" hangingPunct="0">
              <a:defRPr kumimoji="1" sz="2000">
                <a:solidFill>
                  <a:schemeClr val="tx1"/>
                </a:solidFill>
                <a:latin typeface="맑은 고딕" pitchFamily="34" charset="-127"/>
                <a:ea typeface="맑은 고딕" pitchFamily="34" charset="-127"/>
              </a:defRPr>
            </a:lvl5pPr>
            <a:lvl6pPr marL="25146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6pPr>
            <a:lvl7pPr marL="29718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7pPr>
            <a:lvl8pPr marL="34290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8pPr>
            <a:lvl9pPr marL="38862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9pPr>
          </a:lstStyle>
          <a:p>
            <a:pPr eaLnBrk="1" fontAlgn="base" hangingPunct="1">
              <a:spcBef>
                <a:spcPct val="50000"/>
              </a:spcBef>
              <a:spcAft>
                <a:spcPct val="0"/>
              </a:spcAft>
            </a:pPr>
            <a:r>
              <a:rPr lang="es-CO" altLang="ko-KR" sz="800" dirty="0" smtClean="0">
                <a:solidFill>
                  <a:srgbClr val="000000"/>
                </a:solidFill>
                <a:latin typeface="Verdana" pitchFamily="34" charset="0"/>
              </a:rPr>
              <a:t>Recurso interactivo de plantilla (completar espacios en blanco)</a:t>
            </a:r>
          </a:p>
          <a:p>
            <a:pPr eaLnBrk="1" fontAlgn="base" hangingPunct="1">
              <a:spcBef>
                <a:spcPct val="50000"/>
              </a:spcBef>
              <a:spcAft>
                <a:spcPct val="0"/>
              </a:spcAft>
            </a:pPr>
            <a:r>
              <a:rPr lang="es-CO" altLang="ko-KR" sz="800" dirty="0" smtClean="0">
                <a:solidFill>
                  <a:srgbClr val="000000"/>
                </a:solidFill>
                <a:latin typeface="Verdana" pitchFamily="34" charset="0"/>
              </a:rPr>
              <a:t>Se proponen 2 secuencias con un error en cada una. El usuario debe escribir el error en el espacio habilitado en frente del letrero. </a:t>
            </a:r>
          </a:p>
          <a:p>
            <a:pPr eaLnBrk="1" fontAlgn="base" hangingPunct="1">
              <a:spcBef>
                <a:spcPct val="50000"/>
              </a:spcBef>
              <a:spcAft>
                <a:spcPct val="0"/>
              </a:spcAft>
            </a:pPr>
            <a:r>
              <a:rPr lang="es-CO" altLang="ko-KR" sz="800" dirty="0" smtClean="0">
                <a:solidFill>
                  <a:srgbClr val="000000"/>
                </a:solidFill>
                <a:latin typeface="Verdana" pitchFamily="34" charset="0"/>
              </a:rPr>
              <a:t>El recurso no valida respuestas correctas.</a:t>
            </a:r>
          </a:p>
          <a:p>
            <a:pPr eaLnBrk="1" fontAlgn="base" hangingPunct="1">
              <a:spcBef>
                <a:spcPct val="50000"/>
              </a:spcBef>
              <a:spcAft>
                <a:spcPct val="0"/>
              </a:spcAft>
            </a:pPr>
            <a:endParaRPr lang="es-CO" altLang="ko-KR" sz="800" dirty="0">
              <a:solidFill>
                <a:srgbClr val="000000"/>
              </a:solidFill>
              <a:latin typeface="Verdana" pitchFamily="34" charset="0"/>
            </a:endParaRPr>
          </a:p>
          <a:p>
            <a:pPr eaLnBrk="1" fontAlgn="base" hangingPunct="1">
              <a:spcBef>
                <a:spcPct val="50000"/>
              </a:spcBef>
              <a:spcAft>
                <a:spcPct val="0"/>
              </a:spcAft>
            </a:pPr>
            <a:r>
              <a:rPr lang="es-CO" altLang="ko-KR" sz="800" dirty="0" smtClean="0">
                <a:solidFill>
                  <a:srgbClr val="000000"/>
                </a:solidFill>
                <a:latin typeface="Verdana" pitchFamily="34" charset="0"/>
              </a:rPr>
              <a:t>1ª secuencia: manzana, uva, cereza, manzana, uva, cereza, </a:t>
            </a:r>
            <a:r>
              <a:rPr lang="es-CO" altLang="ko-KR" sz="800" b="1" dirty="0" smtClean="0">
                <a:solidFill>
                  <a:srgbClr val="FF0000"/>
                </a:solidFill>
                <a:latin typeface="Verdana" pitchFamily="34" charset="0"/>
              </a:rPr>
              <a:t>(no está la manzana), </a:t>
            </a:r>
            <a:r>
              <a:rPr lang="es-CO" altLang="ko-KR" sz="800" dirty="0" smtClean="0">
                <a:solidFill>
                  <a:srgbClr val="000000"/>
                </a:solidFill>
                <a:latin typeface="Verdana" pitchFamily="34" charset="0"/>
              </a:rPr>
              <a:t>uva, cereza, manzana.</a:t>
            </a:r>
          </a:p>
        </p:txBody>
      </p:sp>
      <p:grpSp>
        <p:nvGrpSpPr>
          <p:cNvPr id="13" name="Grupo 12"/>
          <p:cNvGrpSpPr/>
          <p:nvPr/>
        </p:nvGrpSpPr>
        <p:grpSpPr>
          <a:xfrm>
            <a:off x="203346" y="2233403"/>
            <a:ext cx="6768907" cy="1742770"/>
            <a:chOff x="203346" y="2233403"/>
            <a:chExt cx="6768907" cy="1742770"/>
          </a:xfrm>
        </p:grpSpPr>
        <p:sp>
          <p:nvSpPr>
            <p:cNvPr id="25" name="CuadroTexto 24"/>
            <p:cNvSpPr txBox="1"/>
            <p:nvPr/>
          </p:nvSpPr>
          <p:spPr>
            <a:xfrm>
              <a:off x="489005" y="3514508"/>
              <a:ext cx="1040979" cy="461665"/>
            </a:xfrm>
            <a:prstGeom prst="rect">
              <a:avLst/>
            </a:prstGeom>
            <a:noFill/>
          </p:spPr>
          <p:txBody>
            <a:bodyPr wrap="square" rtlCol="0">
              <a:spAutoFit/>
            </a:bodyPr>
            <a:lstStyle/>
            <a:p>
              <a:r>
                <a:rPr lang="es-CO" sz="2400" dirty="0" smtClean="0">
                  <a:effectLst>
                    <a:outerShdw blurRad="38100" dist="38100" dir="2700000" algn="tl">
                      <a:srgbClr val="000000">
                        <a:alpha val="43137"/>
                      </a:srgbClr>
                    </a:outerShdw>
                  </a:effectLst>
                </a:rPr>
                <a:t>Error</a:t>
              </a:r>
              <a:r>
                <a:rPr lang="es-CO" dirty="0" smtClean="0"/>
                <a:t>:</a:t>
              </a:r>
              <a:endParaRPr lang="es-CO" dirty="0"/>
            </a:p>
          </p:txBody>
        </p:sp>
        <p:sp>
          <p:nvSpPr>
            <p:cNvPr id="26" name="Rectángulo 25"/>
            <p:cNvSpPr/>
            <p:nvPr/>
          </p:nvSpPr>
          <p:spPr>
            <a:xfrm>
              <a:off x="1529984" y="3514508"/>
              <a:ext cx="5267656" cy="46166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8" name="Imagen 7"/>
            <p:cNvPicPr>
              <a:picLocks noChangeAspect="1"/>
            </p:cNvPicPr>
            <p:nvPr/>
          </p:nvPicPr>
          <p:blipFill rotWithShape="1">
            <a:blip r:embed="rId4" cstate="print"/>
            <a:srcRect l="13291" t="10051" r="14060" b="9958"/>
            <a:stretch/>
          </p:blipFill>
          <p:spPr>
            <a:xfrm>
              <a:off x="462881" y="2354011"/>
              <a:ext cx="633743" cy="722602"/>
            </a:xfrm>
            <a:prstGeom prst="rect">
              <a:avLst/>
            </a:prstGeom>
          </p:spPr>
        </p:pic>
        <p:pic>
          <p:nvPicPr>
            <p:cNvPr id="9" name="Imagen 8"/>
            <p:cNvPicPr>
              <a:picLocks noChangeAspect="1"/>
            </p:cNvPicPr>
            <p:nvPr/>
          </p:nvPicPr>
          <p:blipFill rotWithShape="1">
            <a:blip r:embed="rId5" cstate="print"/>
            <a:srcRect l="12386" t="15727" r="14433" b="12691"/>
            <a:stretch/>
          </p:blipFill>
          <p:spPr>
            <a:xfrm>
              <a:off x="1121246" y="2283599"/>
              <a:ext cx="576648" cy="784322"/>
            </a:xfrm>
            <a:prstGeom prst="rect">
              <a:avLst/>
            </a:prstGeom>
          </p:spPr>
        </p:pic>
        <p:pic>
          <p:nvPicPr>
            <p:cNvPr id="12" name="Imagen 11"/>
            <p:cNvPicPr>
              <a:picLocks noChangeAspect="1"/>
            </p:cNvPicPr>
            <p:nvPr/>
          </p:nvPicPr>
          <p:blipFill rotWithShape="1">
            <a:blip r:embed="rId6" cstate="print"/>
            <a:srcRect l="6565" t="7462" r="6373" b="13008"/>
            <a:stretch/>
          </p:blipFill>
          <p:spPr>
            <a:xfrm>
              <a:off x="1722516" y="2255309"/>
              <a:ext cx="881973" cy="823565"/>
            </a:xfrm>
            <a:prstGeom prst="rect">
              <a:avLst/>
            </a:prstGeom>
          </p:spPr>
        </p:pic>
        <p:pic>
          <p:nvPicPr>
            <p:cNvPr id="29" name="Imagen 28"/>
            <p:cNvPicPr>
              <a:picLocks noChangeAspect="1"/>
            </p:cNvPicPr>
            <p:nvPr/>
          </p:nvPicPr>
          <p:blipFill rotWithShape="1">
            <a:blip r:embed="rId4" cstate="print"/>
            <a:srcRect l="13291" t="10051" r="14060" b="9958"/>
            <a:stretch/>
          </p:blipFill>
          <p:spPr>
            <a:xfrm>
              <a:off x="2662967" y="2343058"/>
              <a:ext cx="633743" cy="722602"/>
            </a:xfrm>
            <a:prstGeom prst="rect">
              <a:avLst/>
            </a:prstGeom>
          </p:spPr>
        </p:pic>
        <p:pic>
          <p:nvPicPr>
            <p:cNvPr id="30" name="Imagen 29"/>
            <p:cNvPicPr>
              <a:picLocks noChangeAspect="1"/>
            </p:cNvPicPr>
            <p:nvPr/>
          </p:nvPicPr>
          <p:blipFill rotWithShape="1">
            <a:blip r:embed="rId5" cstate="print"/>
            <a:srcRect l="12386" t="15727" r="14433" b="12691"/>
            <a:stretch/>
          </p:blipFill>
          <p:spPr>
            <a:xfrm>
              <a:off x="3321332" y="2272646"/>
              <a:ext cx="576648" cy="784322"/>
            </a:xfrm>
            <a:prstGeom prst="rect">
              <a:avLst/>
            </a:prstGeom>
          </p:spPr>
        </p:pic>
        <p:pic>
          <p:nvPicPr>
            <p:cNvPr id="31" name="Imagen 30"/>
            <p:cNvPicPr>
              <a:picLocks noChangeAspect="1"/>
            </p:cNvPicPr>
            <p:nvPr/>
          </p:nvPicPr>
          <p:blipFill rotWithShape="1">
            <a:blip r:embed="rId6" cstate="print"/>
            <a:srcRect l="6565" t="7462" r="6373" b="13008"/>
            <a:stretch/>
          </p:blipFill>
          <p:spPr>
            <a:xfrm>
              <a:off x="3922602" y="2244356"/>
              <a:ext cx="881973" cy="823565"/>
            </a:xfrm>
            <a:prstGeom prst="rect">
              <a:avLst/>
            </a:prstGeom>
          </p:spPr>
        </p:pic>
        <p:pic>
          <p:nvPicPr>
            <p:cNvPr id="34" name="Imagen 33"/>
            <p:cNvPicPr>
              <a:picLocks noChangeAspect="1"/>
            </p:cNvPicPr>
            <p:nvPr/>
          </p:nvPicPr>
          <p:blipFill rotWithShape="1">
            <a:blip r:embed="rId5" cstate="print"/>
            <a:srcRect l="12386" t="15727" r="14433" b="12691"/>
            <a:stretch/>
          </p:blipFill>
          <p:spPr>
            <a:xfrm>
              <a:off x="4829197" y="2261693"/>
              <a:ext cx="576648" cy="784322"/>
            </a:xfrm>
            <a:prstGeom prst="rect">
              <a:avLst/>
            </a:prstGeom>
          </p:spPr>
        </p:pic>
        <p:pic>
          <p:nvPicPr>
            <p:cNvPr id="35" name="Imagen 34"/>
            <p:cNvPicPr>
              <a:picLocks noChangeAspect="1"/>
            </p:cNvPicPr>
            <p:nvPr/>
          </p:nvPicPr>
          <p:blipFill rotWithShape="1">
            <a:blip r:embed="rId6" cstate="print"/>
            <a:srcRect l="6565" t="7462" r="6373" b="13008"/>
            <a:stretch/>
          </p:blipFill>
          <p:spPr>
            <a:xfrm>
              <a:off x="5430467" y="2233403"/>
              <a:ext cx="881973" cy="823565"/>
            </a:xfrm>
            <a:prstGeom prst="rect">
              <a:avLst/>
            </a:prstGeom>
          </p:spPr>
        </p:pic>
        <p:pic>
          <p:nvPicPr>
            <p:cNvPr id="36" name="Imagen 35"/>
            <p:cNvPicPr>
              <a:picLocks noChangeAspect="1"/>
            </p:cNvPicPr>
            <p:nvPr/>
          </p:nvPicPr>
          <p:blipFill rotWithShape="1">
            <a:blip r:embed="rId4" cstate="print"/>
            <a:srcRect l="13291" t="10051" r="14060" b="9958"/>
            <a:stretch/>
          </p:blipFill>
          <p:spPr>
            <a:xfrm>
              <a:off x="6338510" y="2323413"/>
              <a:ext cx="633743" cy="722602"/>
            </a:xfrm>
            <a:prstGeom prst="rect">
              <a:avLst/>
            </a:prstGeom>
          </p:spPr>
        </p:pic>
        <p:sp>
          <p:nvSpPr>
            <p:cNvPr id="37" name="CuadroTexto 36"/>
            <p:cNvSpPr txBox="1"/>
            <p:nvPr/>
          </p:nvSpPr>
          <p:spPr>
            <a:xfrm>
              <a:off x="203346" y="3032887"/>
              <a:ext cx="1580134" cy="21544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s-CO" sz="800" dirty="0" smtClean="0">
                  <a:solidFill>
                    <a:srgbClr val="FF0000"/>
                  </a:solidFill>
                </a:rPr>
                <a:t>IL_M_G01_U05_L02_03_05_01</a:t>
              </a:r>
              <a:endParaRPr lang="es-CO" sz="800" dirty="0">
                <a:solidFill>
                  <a:srgbClr val="FF0000"/>
                </a:solidFill>
              </a:endParaRPr>
            </a:p>
          </p:txBody>
        </p:sp>
      </p:grpSp>
    </p:spTree>
    <p:extLst>
      <p:ext uri="{BB962C8B-B14F-4D97-AF65-F5344CB8AC3E}">
        <p14:creationId xmlns:p14="http://schemas.microsoft.com/office/powerpoint/2010/main" xmlns="" val="18928900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0" name="Imagen 19"/>
          <p:cNvPicPr>
            <a:picLocks noChangeAspect="1"/>
          </p:cNvPicPr>
          <p:nvPr/>
        </p:nvPicPr>
        <p:blipFill>
          <a:blip r:embed="rId3" cstate="print">
            <a:grayscl/>
          </a:blip>
          <a:stretch>
            <a:fillRect/>
          </a:stretch>
        </p:blipFill>
        <p:spPr>
          <a:xfrm>
            <a:off x="22643" y="609597"/>
            <a:ext cx="7327860" cy="4008251"/>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Matemáticas</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306526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Reconocimiento de secuencias de figuras.</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2/2</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703269"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Tarea</a:t>
            </a:r>
            <a:endParaRPr lang="es-CO" b="1" dirty="0"/>
          </a:p>
        </p:txBody>
      </p:sp>
      <p:sp>
        <p:nvSpPr>
          <p:cNvPr id="21" name="CuadroTexto 20"/>
          <p:cNvSpPr txBox="1"/>
          <p:nvPr/>
        </p:nvSpPr>
        <p:spPr>
          <a:xfrm>
            <a:off x="203346" y="1257655"/>
            <a:ext cx="87876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Actividad 1</a:t>
            </a:r>
            <a:endParaRPr lang="es-CO" sz="1200" dirty="0"/>
          </a:p>
        </p:txBody>
      </p:sp>
      <p:sp>
        <p:nvSpPr>
          <p:cNvPr id="24" name="CuadroTexto 23"/>
          <p:cNvSpPr txBox="1"/>
          <p:nvPr/>
        </p:nvSpPr>
        <p:spPr>
          <a:xfrm>
            <a:off x="7367148" y="153710"/>
            <a:ext cx="161294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M_G01_U05_L02_05_01</a:t>
            </a:r>
            <a:endParaRPr lang="es-CO" sz="1000" dirty="0">
              <a:latin typeface="Arial" panose="020B0604020202020204" pitchFamily="34" charset="0"/>
              <a:cs typeface="Arial" panose="020B0604020202020204" pitchFamily="34" charset="0"/>
            </a:endParaRPr>
          </a:p>
        </p:txBody>
      </p:sp>
      <p:sp>
        <p:nvSpPr>
          <p:cNvPr id="28" name="CuadroTexto 27"/>
          <p:cNvSpPr txBox="1"/>
          <p:nvPr/>
        </p:nvSpPr>
        <p:spPr>
          <a:xfrm>
            <a:off x="1439334" y="4757638"/>
            <a:ext cx="568361"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Tarea</a:t>
            </a:r>
            <a:endParaRPr lang="es-CO" sz="1200" dirty="0">
              <a:latin typeface="Arial" panose="020B0604020202020204" pitchFamily="34" charset="0"/>
              <a:cs typeface="Arial" panose="020B0604020202020204" pitchFamily="34" charset="0"/>
            </a:endParaRPr>
          </a:p>
        </p:txBody>
      </p:sp>
      <p:sp>
        <p:nvSpPr>
          <p:cNvPr id="33" name="CuadroTexto 32"/>
          <p:cNvSpPr txBox="1"/>
          <p:nvPr/>
        </p:nvSpPr>
        <p:spPr>
          <a:xfrm>
            <a:off x="375238" y="1674444"/>
            <a:ext cx="6422402" cy="369332"/>
          </a:xfrm>
          <a:prstGeom prst="rect">
            <a:avLst/>
          </a:prstGeom>
          <a:noFill/>
        </p:spPr>
        <p:txBody>
          <a:bodyPr wrap="square" rtlCol="0">
            <a:spAutoFit/>
          </a:bodyPr>
          <a:lstStyle/>
          <a:p>
            <a:r>
              <a:rPr lang="es-CO" dirty="0" smtClean="0"/>
              <a:t>Observa la secuencia y descubre el error. </a:t>
            </a:r>
            <a:endParaRPr lang="es-CO" dirty="0"/>
          </a:p>
        </p:txBody>
      </p:sp>
      <p:sp>
        <p:nvSpPr>
          <p:cNvPr id="25" name="CuadroTexto 24"/>
          <p:cNvSpPr txBox="1"/>
          <p:nvPr/>
        </p:nvSpPr>
        <p:spPr>
          <a:xfrm>
            <a:off x="489005" y="3514508"/>
            <a:ext cx="1040979" cy="461665"/>
          </a:xfrm>
          <a:prstGeom prst="rect">
            <a:avLst/>
          </a:prstGeom>
          <a:noFill/>
        </p:spPr>
        <p:txBody>
          <a:bodyPr wrap="square" rtlCol="0">
            <a:spAutoFit/>
          </a:bodyPr>
          <a:lstStyle/>
          <a:p>
            <a:r>
              <a:rPr lang="es-CO" sz="2400" dirty="0" smtClean="0">
                <a:effectLst>
                  <a:outerShdw blurRad="38100" dist="38100" dir="2700000" algn="tl">
                    <a:srgbClr val="000000">
                      <a:alpha val="43137"/>
                    </a:srgbClr>
                  </a:outerShdw>
                </a:effectLst>
              </a:rPr>
              <a:t>Error</a:t>
            </a:r>
            <a:r>
              <a:rPr lang="es-CO" dirty="0" smtClean="0"/>
              <a:t>:</a:t>
            </a:r>
            <a:endParaRPr lang="es-CO" dirty="0"/>
          </a:p>
        </p:txBody>
      </p:sp>
      <p:sp>
        <p:nvSpPr>
          <p:cNvPr id="26" name="Rectángulo 25"/>
          <p:cNvSpPr/>
          <p:nvPr/>
        </p:nvSpPr>
        <p:spPr>
          <a:xfrm>
            <a:off x="1529984" y="3514508"/>
            <a:ext cx="5267656" cy="46166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9" name="Grupo 8"/>
          <p:cNvGrpSpPr/>
          <p:nvPr/>
        </p:nvGrpSpPr>
        <p:grpSpPr>
          <a:xfrm>
            <a:off x="652886" y="2188813"/>
            <a:ext cx="6061884" cy="931020"/>
            <a:chOff x="652886" y="2188813"/>
            <a:chExt cx="6061884" cy="931020"/>
          </a:xfrm>
        </p:grpSpPr>
        <p:sp>
          <p:nvSpPr>
            <p:cNvPr id="13" name="CuadroTexto 12"/>
            <p:cNvSpPr txBox="1"/>
            <p:nvPr/>
          </p:nvSpPr>
          <p:spPr>
            <a:xfrm rot="18866813">
              <a:off x="356775" y="2504723"/>
              <a:ext cx="900000" cy="307777"/>
            </a:xfrm>
            <a:prstGeom prst="rect">
              <a:avLst/>
            </a:prstGeom>
            <a:solidFill>
              <a:srgbClr val="DFF1CB"/>
            </a:solidFill>
            <a:ln w="28575">
              <a:solidFill>
                <a:srgbClr val="006600"/>
              </a:solidFill>
            </a:ln>
          </p:spPr>
          <p:txBody>
            <a:bodyPr wrap="square" rtlCol="0">
              <a:spAutoFit/>
            </a:bodyPr>
            <a:lstStyle/>
            <a:p>
              <a:pPr algn="ctr"/>
              <a:r>
                <a:rPr lang="es-CO" sz="1400" dirty="0" smtClean="0">
                  <a:solidFill>
                    <a:srgbClr val="006600"/>
                  </a:solidFill>
                </a:rPr>
                <a:t>Miércoles</a:t>
              </a:r>
              <a:endParaRPr lang="es-CO" sz="1400" dirty="0">
                <a:solidFill>
                  <a:srgbClr val="006600"/>
                </a:solidFill>
              </a:endParaRPr>
            </a:p>
          </p:txBody>
        </p:sp>
        <p:sp>
          <p:nvSpPr>
            <p:cNvPr id="32" name="CuadroTexto 31"/>
            <p:cNvSpPr txBox="1"/>
            <p:nvPr/>
          </p:nvSpPr>
          <p:spPr>
            <a:xfrm rot="18866813">
              <a:off x="885611" y="2501005"/>
              <a:ext cx="900000" cy="307777"/>
            </a:xfrm>
            <a:prstGeom prst="rect">
              <a:avLst/>
            </a:prstGeom>
            <a:solidFill>
              <a:srgbClr val="DFF1CB"/>
            </a:solidFill>
            <a:ln w="28575">
              <a:solidFill>
                <a:srgbClr val="006600"/>
              </a:solidFill>
            </a:ln>
          </p:spPr>
          <p:txBody>
            <a:bodyPr wrap="square" rtlCol="0">
              <a:spAutoFit/>
            </a:bodyPr>
            <a:lstStyle/>
            <a:p>
              <a:pPr algn="ctr"/>
              <a:r>
                <a:rPr lang="es-CO" sz="1400" dirty="0" smtClean="0">
                  <a:solidFill>
                    <a:srgbClr val="006600"/>
                  </a:solidFill>
                </a:rPr>
                <a:t>Jueves</a:t>
              </a:r>
              <a:endParaRPr lang="es-CO" sz="1400" dirty="0">
                <a:solidFill>
                  <a:srgbClr val="006600"/>
                </a:solidFill>
              </a:endParaRPr>
            </a:p>
          </p:txBody>
        </p:sp>
        <p:sp>
          <p:nvSpPr>
            <p:cNvPr id="38" name="CuadroTexto 37"/>
            <p:cNvSpPr txBox="1"/>
            <p:nvPr/>
          </p:nvSpPr>
          <p:spPr>
            <a:xfrm rot="18866813">
              <a:off x="1392911" y="2515944"/>
              <a:ext cx="900000" cy="307777"/>
            </a:xfrm>
            <a:prstGeom prst="rect">
              <a:avLst/>
            </a:prstGeom>
            <a:solidFill>
              <a:srgbClr val="DFF1CB"/>
            </a:solidFill>
            <a:ln w="28575">
              <a:solidFill>
                <a:srgbClr val="006600"/>
              </a:solidFill>
            </a:ln>
          </p:spPr>
          <p:txBody>
            <a:bodyPr wrap="square" rtlCol="0">
              <a:spAutoFit/>
            </a:bodyPr>
            <a:lstStyle/>
            <a:p>
              <a:pPr algn="ctr"/>
              <a:r>
                <a:rPr lang="es-CO" sz="1400" dirty="0" smtClean="0">
                  <a:solidFill>
                    <a:srgbClr val="006600"/>
                  </a:solidFill>
                </a:rPr>
                <a:t>Viernes</a:t>
              </a:r>
              <a:endParaRPr lang="es-CO" sz="1400" dirty="0">
                <a:solidFill>
                  <a:srgbClr val="006600"/>
                </a:solidFill>
              </a:endParaRPr>
            </a:p>
          </p:txBody>
        </p:sp>
        <p:sp>
          <p:nvSpPr>
            <p:cNvPr id="39" name="CuadroTexto 38"/>
            <p:cNvSpPr txBox="1"/>
            <p:nvPr/>
          </p:nvSpPr>
          <p:spPr>
            <a:xfrm rot="18866813">
              <a:off x="1921747" y="2512226"/>
              <a:ext cx="900000" cy="307777"/>
            </a:xfrm>
            <a:prstGeom prst="rect">
              <a:avLst/>
            </a:prstGeom>
            <a:solidFill>
              <a:srgbClr val="DFF1CB"/>
            </a:solidFill>
            <a:ln w="28575">
              <a:solidFill>
                <a:srgbClr val="006600"/>
              </a:solidFill>
            </a:ln>
          </p:spPr>
          <p:txBody>
            <a:bodyPr wrap="square" rtlCol="0">
              <a:spAutoFit/>
            </a:bodyPr>
            <a:lstStyle/>
            <a:p>
              <a:pPr algn="ctr"/>
              <a:r>
                <a:rPr lang="es-CO" sz="1400" dirty="0" smtClean="0">
                  <a:solidFill>
                    <a:srgbClr val="006600"/>
                  </a:solidFill>
                </a:rPr>
                <a:t>Sábado</a:t>
              </a:r>
              <a:endParaRPr lang="es-CO" sz="1400" dirty="0">
                <a:solidFill>
                  <a:srgbClr val="006600"/>
                </a:solidFill>
              </a:endParaRPr>
            </a:p>
          </p:txBody>
        </p:sp>
        <p:sp>
          <p:nvSpPr>
            <p:cNvPr id="40" name="CuadroTexto 39"/>
            <p:cNvSpPr txBox="1"/>
            <p:nvPr/>
          </p:nvSpPr>
          <p:spPr>
            <a:xfrm rot="18866813">
              <a:off x="2451221" y="2501819"/>
              <a:ext cx="900000" cy="307777"/>
            </a:xfrm>
            <a:prstGeom prst="rect">
              <a:avLst/>
            </a:prstGeom>
            <a:solidFill>
              <a:srgbClr val="DFF1CB"/>
            </a:solidFill>
            <a:ln w="28575">
              <a:solidFill>
                <a:srgbClr val="006600"/>
              </a:solidFill>
            </a:ln>
          </p:spPr>
          <p:txBody>
            <a:bodyPr wrap="square" rtlCol="0">
              <a:spAutoFit/>
            </a:bodyPr>
            <a:lstStyle/>
            <a:p>
              <a:pPr algn="ctr"/>
              <a:r>
                <a:rPr lang="es-CO" sz="1400" dirty="0" smtClean="0">
                  <a:solidFill>
                    <a:srgbClr val="006600"/>
                  </a:solidFill>
                </a:rPr>
                <a:t>Domingo</a:t>
              </a:r>
              <a:endParaRPr lang="es-CO" sz="1400" dirty="0">
                <a:solidFill>
                  <a:srgbClr val="006600"/>
                </a:solidFill>
              </a:endParaRPr>
            </a:p>
          </p:txBody>
        </p:sp>
        <p:sp>
          <p:nvSpPr>
            <p:cNvPr id="41" name="CuadroTexto 40"/>
            <p:cNvSpPr txBox="1"/>
            <p:nvPr/>
          </p:nvSpPr>
          <p:spPr>
            <a:xfrm rot="18866813">
              <a:off x="2980057" y="2498101"/>
              <a:ext cx="900000" cy="307777"/>
            </a:xfrm>
            <a:prstGeom prst="rect">
              <a:avLst/>
            </a:prstGeom>
            <a:solidFill>
              <a:srgbClr val="DFF1CB"/>
            </a:solidFill>
            <a:ln w="28575">
              <a:solidFill>
                <a:srgbClr val="006600"/>
              </a:solidFill>
            </a:ln>
          </p:spPr>
          <p:txBody>
            <a:bodyPr wrap="square" rtlCol="0">
              <a:spAutoFit/>
            </a:bodyPr>
            <a:lstStyle/>
            <a:p>
              <a:pPr algn="ctr"/>
              <a:r>
                <a:rPr lang="es-CO" sz="1400" dirty="0" smtClean="0">
                  <a:solidFill>
                    <a:srgbClr val="006600"/>
                  </a:solidFill>
                </a:rPr>
                <a:t>Lunes</a:t>
              </a:r>
              <a:endParaRPr lang="es-CO" sz="1400" dirty="0">
                <a:solidFill>
                  <a:srgbClr val="006600"/>
                </a:solidFill>
              </a:endParaRPr>
            </a:p>
          </p:txBody>
        </p:sp>
        <p:sp>
          <p:nvSpPr>
            <p:cNvPr id="42" name="CuadroTexto 41"/>
            <p:cNvSpPr txBox="1"/>
            <p:nvPr/>
          </p:nvSpPr>
          <p:spPr>
            <a:xfrm rot="18866813">
              <a:off x="3496573" y="2503361"/>
              <a:ext cx="900000" cy="307777"/>
            </a:xfrm>
            <a:prstGeom prst="rect">
              <a:avLst/>
            </a:prstGeom>
            <a:solidFill>
              <a:srgbClr val="DFF1CB"/>
            </a:solidFill>
            <a:ln w="28575">
              <a:solidFill>
                <a:srgbClr val="006600"/>
              </a:solidFill>
            </a:ln>
          </p:spPr>
          <p:txBody>
            <a:bodyPr wrap="square" rtlCol="0">
              <a:spAutoFit/>
            </a:bodyPr>
            <a:lstStyle/>
            <a:p>
              <a:pPr algn="ctr"/>
              <a:r>
                <a:rPr lang="es-CO" sz="1400" dirty="0" smtClean="0">
                  <a:solidFill>
                    <a:srgbClr val="006600"/>
                  </a:solidFill>
                </a:rPr>
                <a:t>Martes</a:t>
              </a:r>
              <a:endParaRPr lang="es-CO" sz="1400" dirty="0">
                <a:solidFill>
                  <a:srgbClr val="006600"/>
                </a:solidFill>
              </a:endParaRPr>
            </a:p>
          </p:txBody>
        </p:sp>
        <p:sp>
          <p:nvSpPr>
            <p:cNvPr id="44" name="CuadroTexto 43"/>
            <p:cNvSpPr txBox="1"/>
            <p:nvPr/>
          </p:nvSpPr>
          <p:spPr>
            <a:xfrm rot="18866813">
              <a:off x="4025409" y="2497984"/>
              <a:ext cx="900000" cy="307777"/>
            </a:xfrm>
            <a:prstGeom prst="rect">
              <a:avLst/>
            </a:prstGeom>
            <a:solidFill>
              <a:srgbClr val="DFF1CB"/>
            </a:solidFill>
            <a:ln w="28575">
              <a:solidFill>
                <a:srgbClr val="006600"/>
              </a:solidFill>
            </a:ln>
          </p:spPr>
          <p:txBody>
            <a:bodyPr wrap="square" rtlCol="0">
              <a:spAutoFit/>
            </a:bodyPr>
            <a:lstStyle/>
            <a:p>
              <a:pPr algn="ctr"/>
              <a:r>
                <a:rPr lang="es-CO" sz="1400" dirty="0" smtClean="0">
                  <a:solidFill>
                    <a:srgbClr val="006600"/>
                  </a:solidFill>
                </a:rPr>
                <a:t>Miércoles</a:t>
              </a:r>
              <a:endParaRPr lang="es-CO" sz="1400" dirty="0">
                <a:solidFill>
                  <a:srgbClr val="006600"/>
                </a:solidFill>
              </a:endParaRPr>
            </a:p>
          </p:txBody>
        </p:sp>
        <p:sp>
          <p:nvSpPr>
            <p:cNvPr id="46" name="CuadroTexto 45"/>
            <p:cNvSpPr txBox="1"/>
            <p:nvPr/>
          </p:nvSpPr>
          <p:spPr>
            <a:xfrm rot="18866813">
              <a:off x="4541923" y="2501005"/>
              <a:ext cx="900000" cy="307777"/>
            </a:xfrm>
            <a:prstGeom prst="rect">
              <a:avLst/>
            </a:prstGeom>
            <a:solidFill>
              <a:srgbClr val="DFF1CB"/>
            </a:solidFill>
            <a:ln w="28575">
              <a:solidFill>
                <a:srgbClr val="006600"/>
              </a:solidFill>
            </a:ln>
          </p:spPr>
          <p:txBody>
            <a:bodyPr wrap="square" rtlCol="0">
              <a:spAutoFit/>
            </a:bodyPr>
            <a:lstStyle/>
            <a:p>
              <a:pPr algn="ctr"/>
              <a:r>
                <a:rPr lang="es-CO" sz="1400" dirty="0" smtClean="0">
                  <a:solidFill>
                    <a:srgbClr val="006600"/>
                  </a:solidFill>
                </a:rPr>
                <a:t>Viernes</a:t>
              </a:r>
              <a:endParaRPr lang="es-CO" sz="1400" dirty="0">
                <a:solidFill>
                  <a:srgbClr val="006600"/>
                </a:solidFill>
              </a:endParaRPr>
            </a:p>
          </p:txBody>
        </p:sp>
        <p:sp>
          <p:nvSpPr>
            <p:cNvPr id="47" name="CuadroTexto 46"/>
            <p:cNvSpPr txBox="1"/>
            <p:nvPr/>
          </p:nvSpPr>
          <p:spPr>
            <a:xfrm rot="18866813">
              <a:off x="5052572" y="2499049"/>
              <a:ext cx="900000" cy="307777"/>
            </a:xfrm>
            <a:prstGeom prst="rect">
              <a:avLst/>
            </a:prstGeom>
            <a:solidFill>
              <a:srgbClr val="DFF1CB"/>
            </a:solidFill>
            <a:ln w="28575">
              <a:solidFill>
                <a:srgbClr val="006600"/>
              </a:solidFill>
            </a:ln>
          </p:spPr>
          <p:txBody>
            <a:bodyPr wrap="square" rtlCol="0">
              <a:spAutoFit/>
            </a:bodyPr>
            <a:lstStyle/>
            <a:p>
              <a:pPr algn="ctr"/>
              <a:r>
                <a:rPr lang="es-CO" sz="1400" dirty="0" smtClean="0">
                  <a:solidFill>
                    <a:srgbClr val="006600"/>
                  </a:solidFill>
                </a:rPr>
                <a:t>Sábado</a:t>
              </a:r>
              <a:endParaRPr lang="es-CO" sz="1400" dirty="0">
                <a:solidFill>
                  <a:srgbClr val="006600"/>
                </a:solidFill>
              </a:endParaRPr>
            </a:p>
          </p:txBody>
        </p:sp>
        <p:sp>
          <p:nvSpPr>
            <p:cNvPr id="48" name="CuadroTexto 47"/>
            <p:cNvSpPr txBox="1"/>
            <p:nvPr/>
          </p:nvSpPr>
          <p:spPr>
            <a:xfrm rot="18866813">
              <a:off x="5582046" y="2488642"/>
              <a:ext cx="900000" cy="307777"/>
            </a:xfrm>
            <a:prstGeom prst="rect">
              <a:avLst/>
            </a:prstGeom>
            <a:solidFill>
              <a:srgbClr val="DFF1CB"/>
            </a:solidFill>
            <a:ln w="28575">
              <a:solidFill>
                <a:srgbClr val="006600"/>
              </a:solidFill>
            </a:ln>
          </p:spPr>
          <p:txBody>
            <a:bodyPr wrap="square" rtlCol="0">
              <a:spAutoFit/>
            </a:bodyPr>
            <a:lstStyle/>
            <a:p>
              <a:pPr algn="ctr"/>
              <a:r>
                <a:rPr lang="es-CO" sz="1400" dirty="0" smtClean="0">
                  <a:solidFill>
                    <a:srgbClr val="006600"/>
                  </a:solidFill>
                </a:rPr>
                <a:t>Domingo</a:t>
              </a:r>
              <a:endParaRPr lang="es-CO" sz="1400" dirty="0">
                <a:solidFill>
                  <a:srgbClr val="006600"/>
                </a:solidFill>
              </a:endParaRPr>
            </a:p>
          </p:txBody>
        </p:sp>
        <p:sp>
          <p:nvSpPr>
            <p:cNvPr id="49" name="CuadroTexto 48"/>
            <p:cNvSpPr txBox="1"/>
            <p:nvPr/>
          </p:nvSpPr>
          <p:spPr>
            <a:xfrm rot="18866813">
              <a:off x="6110882" y="2484924"/>
              <a:ext cx="900000" cy="307777"/>
            </a:xfrm>
            <a:prstGeom prst="rect">
              <a:avLst/>
            </a:prstGeom>
            <a:solidFill>
              <a:srgbClr val="DFF1CB"/>
            </a:solidFill>
            <a:ln w="28575">
              <a:solidFill>
                <a:srgbClr val="006600"/>
              </a:solidFill>
            </a:ln>
          </p:spPr>
          <p:txBody>
            <a:bodyPr wrap="square" rtlCol="0">
              <a:spAutoFit/>
            </a:bodyPr>
            <a:lstStyle/>
            <a:p>
              <a:pPr algn="ctr"/>
              <a:r>
                <a:rPr lang="es-CO" sz="1400" dirty="0" smtClean="0">
                  <a:solidFill>
                    <a:srgbClr val="006600"/>
                  </a:solidFill>
                </a:rPr>
                <a:t>Lunes</a:t>
              </a:r>
              <a:endParaRPr lang="es-CO" sz="1400" dirty="0">
                <a:solidFill>
                  <a:srgbClr val="006600"/>
                </a:solidFill>
              </a:endParaRPr>
            </a:p>
          </p:txBody>
        </p:sp>
      </p:grpSp>
      <p:sp>
        <p:nvSpPr>
          <p:cNvPr id="30" name="TextBox 19"/>
          <p:cNvSpPr txBox="1">
            <a:spLocks noChangeArrowheads="1"/>
          </p:cNvSpPr>
          <p:nvPr/>
        </p:nvSpPr>
        <p:spPr bwMode="auto">
          <a:xfrm>
            <a:off x="7272518" y="1255929"/>
            <a:ext cx="1871482" cy="21852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sz="2000">
                <a:solidFill>
                  <a:schemeClr val="tx1"/>
                </a:solidFill>
                <a:latin typeface="맑은 고딕" pitchFamily="34" charset="-127"/>
                <a:ea typeface="맑은 고딕" pitchFamily="34" charset="-127"/>
              </a:defRPr>
            </a:lvl1pPr>
            <a:lvl2pPr marL="742950" indent="-285750" eaLnBrk="0" hangingPunct="0">
              <a:defRPr kumimoji="1" sz="2000">
                <a:solidFill>
                  <a:schemeClr val="tx1"/>
                </a:solidFill>
                <a:latin typeface="맑은 고딕" pitchFamily="34" charset="-127"/>
                <a:ea typeface="맑은 고딕" pitchFamily="34" charset="-127"/>
              </a:defRPr>
            </a:lvl2pPr>
            <a:lvl3pPr marL="1143000" indent="-228600" eaLnBrk="0" hangingPunct="0">
              <a:defRPr kumimoji="1" sz="2000">
                <a:solidFill>
                  <a:schemeClr val="tx1"/>
                </a:solidFill>
                <a:latin typeface="맑은 고딕" pitchFamily="34" charset="-127"/>
                <a:ea typeface="맑은 고딕" pitchFamily="34" charset="-127"/>
              </a:defRPr>
            </a:lvl3pPr>
            <a:lvl4pPr marL="1600200" indent="-228600" eaLnBrk="0" hangingPunct="0">
              <a:defRPr kumimoji="1" sz="2000">
                <a:solidFill>
                  <a:schemeClr val="tx1"/>
                </a:solidFill>
                <a:latin typeface="맑은 고딕" pitchFamily="34" charset="-127"/>
                <a:ea typeface="맑은 고딕" pitchFamily="34" charset="-127"/>
              </a:defRPr>
            </a:lvl4pPr>
            <a:lvl5pPr marL="2057400" indent="-228600" eaLnBrk="0" hangingPunct="0">
              <a:defRPr kumimoji="1" sz="2000">
                <a:solidFill>
                  <a:schemeClr val="tx1"/>
                </a:solidFill>
                <a:latin typeface="맑은 고딕" pitchFamily="34" charset="-127"/>
                <a:ea typeface="맑은 고딕" pitchFamily="34" charset="-127"/>
              </a:defRPr>
            </a:lvl5pPr>
            <a:lvl6pPr marL="25146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6pPr>
            <a:lvl7pPr marL="29718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7pPr>
            <a:lvl8pPr marL="34290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8pPr>
            <a:lvl9pPr marL="38862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9pPr>
          </a:lstStyle>
          <a:p>
            <a:pPr eaLnBrk="1" fontAlgn="base" hangingPunct="1">
              <a:spcBef>
                <a:spcPct val="50000"/>
              </a:spcBef>
              <a:spcAft>
                <a:spcPct val="0"/>
              </a:spcAft>
            </a:pPr>
            <a:r>
              <a:rPr lang="es-CO" altLang="ko-KR" sz="800" dirty="0" smtClean="0">
                <a:solidFill>
                  <a:srgbClr val="000000"/>
                </a:solidFill>
                <a:latin typeface="Verdana" pitchFamily="34" charset="0"/>
              </a:rPr>
              <a:t>Recurso interactivo de plantilla (completar espacios en blanco)</a:t>
            </a:r>
          </a:p>
          <a:p>
            <a:pPr eaLnBrk="1" fontAlgn="base" hangingPunct="1">
              <a:spcBef>
                <a:spcPct val="50000"/>
              </a:spcBef>
              <a:spcAft>
                <a:spcPct val="0"/>
              </a:spcAft>
            </a:pPr>
            <a:r>
              <a:rPr lang="es-CO" altLang="ko-KR" sz="800" dirty="0" smtClean="0">
                <a:solidFill>
                  <a:srgbClr val="000000"/>
                </a:solidFill>
                <a:latin typeface="Verdana" pitchFamily="34" charset="0"/>
              </a:rPr>
              <a:t>Se proponen 2 secuencias con un error en cada una. El usuario debe escribir el error en el espacio habilitado en frente del letrero. </a:t>
            </a:r>
          </a:p>
          <a:p>
            <a:pPr eaLnBrk="1" fontAlgn="base" hangingPunct="1">
              <a:spcBef>
                <a:spcPct val="50000"/>
              </a:spcBef>
              <a:spcAft>
                <a:spcPct val="0"/>
              </a:spcAft>
            </a:pPr>
            <a:r>
              <a:rPr lang="es-CO" altLang="ko-KR" sz="800" dirty="0" smtClean="0">
                <a:solidFill>
                  <a:srgbClr val="000000"/>
                </a:solidFill>
                <a:latin typeface="Verdana" pitchFamily="34" charset="0"/>
              </a:rPr>
              <a:t>El recurso no valida respuestas correctas.</a:t>
            </a:r>
          </a:p>
          <a:p>
            <a:pPr eaLnBrk="1" fontAlgn="base" hangingPunct="1">
              <a:spcBef>
                <a:spcPct val="50000"/>
              </a:spcBef>
              <a:spcAft>
                <a:spcPct val="0"/>
              </a:spcAft>
            </a:pPr>
            <a:endParaRPr lang="es-CO" altLang="ko-KR" sz="800" dirty="0">
              <a:solidFill>
                <a:srgbClr val="000000"/>
              </a:solidFill>
              <a:latin typeface="Verdana" pitchFamily="34" charset="0"/>
            </a:endParaRPr>
          </a:p>
          <a:p>
            <a:pPr eaLnBrk="1" fontAlgn="base" hangingPunct="1">
              <a:spcBef>
                <a:spcPct val="50000"/>
              </a:spcBef>
              <a:spcAft>
                <a:spcPct val="0"/>
              </a:spcAft>
            </a:pPr>
            <a:r>
              <a:rPr lang="es-CO" altLang="ko-KR" sz="800" dirty="0" smtClean="0">
                <a:solidFill>
                  <a:srgbClr val="000000"/>
                </a:solidFill>
                <a:latin typeface="Verdana" pitchFamily="34" charset="0"/>
              </a:rPr>
              <a:t>2ª secuencia: miércoles, jueves, viernes, sábado, domingo, lunes, martes, miércoles, </a:t>
            </a:r>
            <a:r>
              <a:rPr lang="es-CO" altLang="ko-KR" sz="800" b="1" dirty="0" smtClean="0">
                <a:solidFill>
                  <a:srgbClr val="FF0000"/>
                </a:solidFill>
                <a:latin typeface="Verdana" pitchFamily="34" charset="0"/>
              </a:rPr>
              <a:t>(no está el jueves), </a:t>
            </a:r>
            <a:r>
              <a:rPr lang="es-CO" altLang="ko-KR" sz="800" dirty="0" smtClean="0">
                <a:solidFill>
                  <a:srgbClr val="000000"/>
                </a:solidFill>
                <a:latin typeface="Verdana" pitchFamily="34" charset="0"/>
              </a:rPr>
              <a:t>viernes, sábado, domingo, lunes. </a:t>
            </a:r>
          </a:p>
        </p:txBody>
      </p:sp>
    </p:spTree>
    <p:extLst>
      <p:ext uri="{BB962C8B-B14F-4D97-AF65-F5344CB8AC3E}">
        <p14:creationId xmlns:p14="http://schemas.microsoft.com/office/powerpoint/2010/main" xmlns="" val="2454957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a 2"/>
          <p:cNvGraphicFramePr>
            <a:graphicFrameLocks noGrp="1"/>
          </p:cNvGraphicFramePr>
          <p:nvPr>
            <p:extLst>
              <p:ext uri="{D42A27DB-BD31-4B8C-83A1-F6EECF244321}">
                <p14:modId xmlns:p14="http://schemas.microsoft.com/office/powerpoint/2010/main" xmlns="" val="3927916314"/>
              </p:ext>
            </p:extLst>
          </p:nvPr>
        </p:nvGraphicFramePr>
        <p:xfrm>
          <a:off x="115332" y="213925"/>
          <a:ext cx="8962765" cy="6281571"/>
        </p:xfrm>
        <a:graphic>
          <a:graphicData uri="http://schemas.openxmlformats.org/drawingml/2006/table">
            <a:tbl>
              <a:tblPr/>
              <a:tblGrid>
                <a:gridCol w="996776"/>
                <a:gridCol w="4234708"/>
                <a:gridCol w="979843"/>
                <a:gridCol w="2751438"/>
              </a:tblGrid>
              <a:tr h="188292">
                <a:tc>
                  <a:txBody>
                    <a:bodyPr/>
                    <a:lstStyle/>
                    <a:p>
                      <a:pPr algn="l" fontAlgn="ctr"/>
                      <a:r>
                        <a:rPr lang="es-CO" sz="1200" b="0" i="0" u="none" strike="noStrike" dirty="0">
                          <a:solidFill>
                            <a:srgbClr val="000000"/>
                          </a:solidFill>
                          <a:effectLst/>
                          <a:latin typeface="Calibri Light" panose="020F0302020204030204" pitchFamily="34" charset="0"/>
                        </a:rPr>
                        <a:t> </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s-CO" sz="1200" b="1" i="0" u="none" strike="noStrike">
                          <a:solidFill>
                            <a:srgbClr val="000000"/>
                          </a:solidFill>
                          <a:effectLst/>
                          <a:latin typeface="Calibri Light" panose="020F0302020204030204" pitchFamily="34" charset="0"/>
                        </a:rPr>
                        <a:t>Actividad</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BF6"/>
                    </a:solidFill>
                  </a:tcPr>
                </a:tc>
                <a:tc>
                  <a:txBody>
                    <a:bodyPr/>
                    <a:lstStyle/>
                    <a:p>
                      <a:pPr algn="ctr" rtl="0" fontAlgn="ctr"/>
                      <a:r>
                        <a:rPr lang="es-CO" sz="1200" b="1" i="0" u="none" strike="noStrike">
                          <a:solidFill>
                            <a:srgbClr val="000000"/>
                          </a:solidFill>
                          <a:effectLst/>
                          <a:latin typeface="Calibri Light" panose="020F0302020204030204" pitchFamily="34" charset="0"/>
                        </a:rPr>
                        <a:t>Cantidad recursos</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BF6"/>
                    </a:solidFill>
                  </a:tcPr>
                </a:tc>
                <a:tc>
                  <a:txBody>
                    <a:bodyPr/>
                    <a:lstStyle/>
                    <a:p>
                      <a:pPr algn="ctr" rtl="0" fontAlgn="ctr"/>
                      <a:r>
                        <a:rPr lang="es-CO" sz="1200" b="1" i="0" u="none" strike="noStrike">
                          <a:solidFill>
                            <a:srgbClr val="000000"/>
                          </a:solidFill>
                          <a:effectLst/>
                          <a:latin typeface="Calibri Light" panose="020F0302020204030204" pitchFamily="34" charset="0"/>
                        </a:rPr>
                        <a:t>Descripción recursos</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BF6"/>
                    </a:solidFill>
                  </a:tcPr>
                </a:tc>
              </a:tr>
              <a:tr h="373155">
                <a:tc>
                  <a:txBody>
                    <a:bodyPr/>
                    <a:lstStyle/>
                    <a:p>
                      <a:pPr algn="l" rtl="0" fontAlgn="ctr"/>
                      <a:r>
                        <a:rPr lang="es-CO" sz="1200" b="1" i="0" u="none" strike="noStrike">
                          <a:solidFill>
                            <a:srgbClr val="000000"/>
                          </a:solidFill>
                          <a:effectLst/>
                          <a:latin typeface="Calibri Light" panose="020F0302020204030204" pitchFamily="34" charset="0"/>
                        </a:rPr>
                        <a:t>Introducción</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BF6"/>
                    </a:solidFill>
                  </a:tcPr>
                </a:tc>
                <a:tc>
                  <a:txBody>
                    <a:bodyPr/>
                    <a:lstStyle/>
                    <a:p>
                      <a:pPr algn="l" rtl="0" fontAlgn="ctr"/>
                      <a:r>
                        <a:rPr lang="es-CO" sz="1200" b="0" i="0" u="none" strike="noStrike" dirty="0">
                          <a:solidFill>
                            <a:srgbClr val="000000"/>
                          </a:solidFill>
                          <a:effectLst/>
                          <a:latin typeface="Calibri Light" panose="020F0302020204030204" pitchFamily="34" charset="0"/>
                        </a:rPr>
                        <a:t>Animación breve de un armadillo y un mono hablando sobre una secuencia de líneas. </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s-CO" sz="1200" b="0" i="0" u="none" strike="noStrike">
                          <a:solidFill>
                            <a:srgbClr val="000000"/>
                          </a:solidFill>
                          <a:effectLst/>
                          <a:latin typeface="Calibri Light" panose="020F0302020204030204" pitchFamily="34" charset="0"/>
                        </a:rPr>
                        <a:t>1</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s-CO" sz="1200" b="0" i="0" u="none" strike="noStrike">
                          <a:solidFill>
                            <a:srgbClr val="000000"/>
                          </a:solidFill>
                          <a:effectLst/>
                          <a:latin typeface="Calibri Light" panose="020F0302020204030204" pitchFamily="34" charset="0"/>
                        </a:rPr>
                        <a:t>Animación </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3155">
                <a:tc rowSpan="2">
                  <a:txBody>
                    <a:bodyPr/>
                    <a:lstStyle/>
                    <a:p>
                      <a:pPr algn="l" rtl="0" fontAlgn="ctr"/>
                      <a:r>
                        <a:rPr lang="es-CO" sz="1200" b="1" i="0" u="none" strike="noStrike">
                          <a:solidFill>
                            <a:srgbClr val="000000"/>
                          </a:solidFill>
                          <a:effectLst/>
                          <a:latin typeface="Calibri Light" panose="020F0302020204030204" pitchFamily="34" charset="0"/>
                        </a:rPr>
                        <a:t>Objetivos</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BF6"/>
                    </a:solidFill>
                  </a:tcPr>
                </a:tc>
                <a:tc>
                  <a:txBody>
                    <a:bodyPr/>
                    <a:lstStyle/>
                    <a:p>
                      <a:pPr algn="l" rtl="0" fontAlgn="ctr"/>
                      <a:r>
                        <a:rPr lang="es-CO" sz="1200" b="0" i="0" u="none" strike="noStrike" dirty="0">
                          <a:solidFill>
                            <a:srgbClr val="000000"/>
                          </a:solidFill>
                          <a:effectLst/>
                          <a:latin typeface="Calibri Light" panose="020F0302020204030204" pitchFamily="34" charset="0"/>
                        </a:rPr>
                        <a:t>1. El estudiante describe patrones y regularidades en secuencias con formas geométricas y figuras.</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2">
                  <a:txBody>
                    <a:bodyPr/>
                    <a:lstStyle/>
                    <a:p>
                      <a:pPr algn="ctr" rtl="0" fontAlgn="ctr"/>
                      <a:r>
                        <a:rPr lang="es-CO" sz="1200" b="0" i="0" u="none" strike="noStrike">
                          <a:solidFill>
                            <a:srgbClr val="000000"/>
                          </a:solidFill>
                          <a:effectLst/>
                          <a:latin typeface="Calibri Light" panose="020F0302020204030204" pitchFamily="34" charset="0"/>
                        </a:rPr>
                        <a:t>1</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l" fontAlgn="ctr"/>
                      <a:r>
                        <a:rPr lang="es-CO" sz="1200" b="0" i="0" u="none" strike="noStrike">
                          <a:solidFill>
                            <a:srgbClr val="000000"/>
                          </a:solidFill>
                          <a:effectLst/>
                          <a:latin typeface="Calibri Light" panose="020F0302020204030204" pitchFamily="34" charset="0"/>
                        </a:rPr>
                        <a:t>Recurso interactivo expositivo simple</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3155">
                <a:tc vMerge="1">
                  <a:txBody>
                    <a:bodyPr/>
                    <a:lstStyle/>
                    <a:p>
                      <a:endParaRPr lang="es-CO"/>
                    </a:p>
                  </a:txBody>
                  <a:tcPr/>
                </a:tc>
                <a:tc>
                  <a:txBody>
                    <a:bodyPr/>
                    <a:lstStyle/>
                    <a:p>
                      <a:pPr algn="l" rtl="0" fontAlgn="ctr"/>
                      <a:r>
                        <a:rPr lang="es-CO" sz="1200" b="0" i="0" u="none" strike="noStrike" dirty="0">
                          <a:solidFill>
                            <a:srgbClr val="000000"/>
                          </a:solidFill>
                          <a:effectLst/>
                          <a:latin typeface="Calibri Light" panose="020F0302020204030204" pitchFamily="34" charset="0"/>
                        </a:rPr>
                        <a:t>2. El estudiante describe algunas características de formas geométricas elementales.</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vMerge="1">
                  <a:txBody>
                    <a:bodyPr/>
                    <a:lstStyle/>
                    <a:p>
                      <a:endParaRPr lang="es-CO"/>
                    </a:p>
                  </a:txBody>
                  <a:tcPr/>
                </a:tc>
                <a:tc vMerge="1">
                  <a:txBody>
                    <a:bodyPr/>
                    <a:lstStyle/>
                    <a:p>
                      <a:endParaRPr lang="es-CO"/>
                    </a:p>
                  </a:txBody>
                  <a:tcPr/>
                </a:tc>
              </a:tr>
              <a:tr h="742880">
                <a:tc rowSpan="7">
                  <a:txBody>
                    <a:bodyPr/>
                    <a:lstStyle/>
                    <a:p>
                      <a:pPr algn="l" rtl="0" fontAlgn="ctr"/>
                      <a:r>
                        <a:rPr lang="es-CO" sz="1200" b="1" i="0" u="none" strike="noStrike">
                          <a:solidFill>
                            <a:srgbClr val="000000"/>
                          </a:solidFill>
                          <a:effectLst/>
                          <a:latin typeface="Calibri Light" panose="020F0302020204030204" pitchFamily="34" charset="0"/>
                        </a:rPr>
                        <a:t>Desarrollo</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BF6"/>
                    </a:solidFill>
                  </a:tcPr>
                </a:tc>
                <a:tc rowSpan="2">
                  <a:txBody>
                    <a:bodyPr/>
                    <a:lstStyle/>
                    <a:p>
                      <a:pPr algn="l" fontAlgn="ctr"/>
                      <a:r>
                        <a:rPr lang="es-CO" sz="1200" b="0" i="0" u="none" strike="noStrike" dirty="0">
                          <a:solidFill>
                            <a:srgbClr val="000000"/>
                          </a:solidFill>
                          <a:effectLst/>
                          <a:latin typeface="Calibri Light" panose="020F0302020204030204" pitchFamily="34" charset="0"/>
                        </a:rPr>
                        <a:t>Actividad 1: Distinguir e interpretar regularidades y patrones en secuencias con formas geométricas y figuras. </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s-CO" sz="1200" b="0" i="0" u="none" strike="noStrike">
                          <a:solidFill>
                            <a:srgbClr val="000000"/>
                          </a:solidFill>
                          <a:effectLst/>
                          <a:latin typeface="Calibri Light" panose="020F0302020204030204" pitchFamily="34" charset="0"/>
                        </a:rPr>
                        <a:t>1</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rtl="0" fontAlgn="ctr"/>
                      <a:r>
                        <a:rPr lang="es-CO" sz="1200" b="0" i="0" u="none" strike="noStrike">
                          <a:solidFill>
                            <a:srgbClr val="000000"/>
                          </a:solidFill>
                          <a:effectLst/>
                          <a:latin typeface="Calibri Light" panose="020F0302020204030204" pitchFamily="34" charset="0"/>
                        </a:rPr>
                        <a:t>Recurso interactivo expositivo simple (con inclusión de plantilla de completar espacios en blanco y arrastre)</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11455">
                <a:tc vMerge="1">
                  <a:txBody>
                    <a:bodyPr/>
                    <a:lstStyle/>
                    <a:p>
                      <a:endParaRPr lang="es-CO"/>
                    </a:p>
                  </a:txBody>
                  <a:tcPr/>
                </a:tc>
                <a:tc vMerge="1">
                  <a:txBody>
                    <a:bodyPr/>
                    <a:lstStyle/>
                    <a:p>
                      <a:endParaRPr lang="es-CO"/>
                    </a:p>
                  </a:txBody>
                  <a:tcPr/>
                </a:tc>
                <a:tc>
                  <a:txBody>
                    <a:bodyPr/>
                    <a:lstStyle/>
                    <a:p>
                      <a:pPr algn="ctr" fontAlgn="ctr"/>
                      <a:r>
                        <a:rPr lang="es-CO" sz="1200" b="0" i="0" u="none" strike="noStrike">
                          <a:solidFill>
                            <a:srgbClr val="000000"/>
                          </a:solidFill>
                          <a:effectLst/>
                          <a:latin typeface="Calibri Light" panose="020F0302020204030204" pitchFamily="34" charset="0"/>
                        </a:rPr>
                        <a:t>2</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ctr"/>
                      <a:r>
                        <a:rPr lang="es-CO" sz="1200" b="0" i="0" u="none" strike="noStrike" dirty="0">
                          <a:solidFill>
                            <a:srgbClr val="000000"/>
                          </a:solidFill>
                          <a:effectLst/>
                          <a:latin typeface="Calibri Light" panose="020F0302020204030204" pitchFamily="34" charset="0"/>
                        </a:rPr>
                        <a:t>Fotografía/ilustración (banco de datos)</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11455">
                <a:tc vMerge="1">
                  <a:txBody>
                    <a:bodyPr/>
                    <a:lstStyle/>
                    <a:p>
                      <a:endParaRPr lang="es-CO"/>
                    </a:p>
                  </a:txBody>
                  <a:tcPr/>
                </a:tc>
                <a:tc rowSpan="3">
                  <a:txBody>
                    <a:bodyPr/>
                    <a:lstStyle/>
                    <a:p>
                      <a:pPr algn="l" fontAlgn="ctr"/>
                      <a:r>
                        <a:rPr lang="es-CO" sz="1200" b="0" i="0" u="none" strike="noStrike">
                          <a:solidFill>
                            <a:srgbClr val="000000"/>
                          </a:solidFill>
                          <a:effectLst/>
                          <a:latin typeface="Calibri Light" panose="020F0302020204030204" pitchFamily="34" charset="0"/>
                        </a:rPr>
                        <a:t>Actividad 2: Interpreta y reproduce verbalmente regularidades y patrones en secuencias con formas geométricas y figuras. </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s-CO" sz="1200" b="0" i="0" u="none" strike="noStrike">
                          <a:solidFill>
                            <a:srgbClr val="000000"/>
                          </a:solidFill>
                          <a:effectLst/>
                          <a:latin typeface="Calibri Light" panose="020F0302020204030204" pitchFamily="34" charset="0"/>
                        </a:rPr>
                        <a:t>1</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ctr"/>
                      <a:r>
                        <a:rPr lang="es-CO" sz="1200" b="0" i="0" u="none" strike="noStrike">
                          <a:solidFill>
                            <a:srgbClr val="000000"/>
                          </a:solidFill>
                          <a:effectLst/>
                          <a:latin typeface="Calibri Light" panose="020F0302020204030204" pitchFamily="34" charset="0"/>
                        </a:rPr>
                        <a:t>Recurso interactivo de plantilla (arrastre)</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11455">
                <a:tc vMerge="1">
                  <a:txBody>
                    <a:bodyPr/>
                    <a:lstStyle/>
                    <a:p>
                      <a:endParaRPr lang="es-CO"/>
                    </a:p>
                  </a:txBody>
                  <a:tcPr/>
                </a:tc>
                <a:tc vMerge="1">
                  <a:txBody>
                    <a:bodyPr/>
                    <a:lstStyle/>
                    <a:p>
                      <a:endParaRPr lang="es-CO"/>
                    </a:p>
                  </a:txBody>
                  <a:tcPr/>
                </a:tc>
                <a:tc>
                  <a:txBody>
                    <a:bodyPr/>
                    <a:lstStyle/>
                    <a:p>
                      <a:pPr algn="ctr" fontAlgn="ctr"/>
                      <a:r>
                        <a:rPr lang="es-CO" sz="1200" b="0" i="0" u="none" strike="noStrike">
                          <a:solidFill>
                            <a:srgbClr val="000000"/>
                          </a:solidFill>
                          <a:effectLst/>
                          <a:latin typeface="Calibri Light" panose="020F0302020204030204" pitchFamily="34" charset="0"/>
                        </a:rPr>
                        <a:t>2</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ctr"/>
                      <a:r>
                        <a:rPr lang="es-CO" sz="1200" b="0" i="0" u="none" strike="noStrike">
                          <a:solidFill>
                            <a:srgbClr val="000000"/>
                          </a:solidFill>
                          <a:effectLst/>
                          <a:latin typeface="Calibri Light" panose="020F0302020204030204" pitchFamily="34" charset="0"/>
                        </a:rPr>
                        <a:t>Fotografía/ilustración (banco de datos)</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158563">
                <a:tc vMerge="1">
                  <a:txBody>
                    <a:bodyPr/>
                    <a:lstStyle/>
                    <a:p>
                      <a:endParaRPr lang="es-CO"/>
                    </a:p>
                  </a:txBody>
                  <a:tcPr/>
                </a:tc>
                <a:tc vMerge="1">
                  <a:txBody>
                    <a:bodyPr/>
                    <a:lstStyle/>
                    <a:p>
                      <a:endParaRPr lang="es-CO"/>
                    </a:p>
                  </a:txBody>
                  <a:tcPr/>
                </a:tc>
                <a:tc>
                  <a:txBody>
                    <a:bodyPr/>
                    <a:lstStyle/>
                    <a:p>
                      <a:pPr algn="ctr" fontAlgn="ctr"/>
                      <a:r>
                        <a:rPr lang="es-CO" sz="1200" b="0" i="0" u="none" strike="noStrike">
                          <a:solidFill>
                            <a:srgbClr val="000000"/>
                          </a:solidFill>
                          <a:effectLst/>
                          <a:latin typeface="Calibri Light" panose="020F0302020204030204" pitchFamily="34" charset="0"/>
                        </a:rPr>
                        <a:t>1</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ctr"/>
                      <a:r>
                        <a:rPr lang="es-CO" sz="1200" b="0" i="0" u="none" strike="noStrike">
                          <a:solidFill>
                            <a:srgbClr val="000000"/>
                          </a:solidFill>
                          <a:effectLst/>
                          <a:latin typeface="Calibri Light" panose="020F0302020204030204" pitchFamily="34" charset="0"/>
                        </a:rPr>
                        <a:t>Audio</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11455">
                <a:tc vMerge="1">
                  <a:txBody>
                    <a:bodyPr/>
                    <a:lstStyle/>
                    <a:p>
                      <a:endParaRPr lang="es-CO"/>
                    </a:p>
                  </a:txBody>
                  <a:tcPr/>
                </a:tc>
                <a:tc rowSpan="2">
                  <a:txBody>
                    <a:bodyPr/>
                    <a:lstStyle/>
                    <a:p>
                      <a:pPr algn="l" fontAlgn="ctr"/>
                      <a:r>
                        <a:rPr lang="es-CO" sz="1200" b="0" i="0" u="none" strike="noStrike" dirty="0">
                          <a:solidFill>
                            <a:srgbClr val="000000"/>
                          </a:solidFill>
                          <a:effectLst/>
                          <a:latin typeface="Calibri Light" panose="020F0302020204030204" pitchFamily="34" charset="0"/>
                        </a:rPr>
                        <a:t>Actividad 3: Socialización </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s-CO" sz="1200" b="0" i="0" u="none" strike="noStrike">
                          <a:solidFill>
                            <a:srgbClr val="000000"/>
                          </a:solidFill>
                          <a:effectLst/>
                          <a:latin typeface="Calibri Light" panose="020F0302020204030204" pitchFamily="34" charset="0"/>
                        </a:rPr>
                        <a:t>1</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ctr"/>
                      <a:r>
                        <a:rPr lang="es-CO" sz="1200" b="0" i="0" u="none" strike="noStrike">
                          <a:solidFill>
                            <a:srgbClr val="000000"/>
                          </a:solidFill>
                          <a:effectLst/>
                          <a:latin typeface="Calibri Light" panose="020F0302020204030204" pitchFamily="34" charset="0"/>
                        </a:rPr>
                        <a:t>Recurso interactivo de plantilla (arrastre)</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11455">
                <a:tc vMerge="1">
                  <a:txBody>
                    <a:bodyPr/>
                    <a:lstStyle/>
                    <a:p>
                      <a:endParaRPr lang="es-CO"/>
                    </a:p>
                  </a:txBody>
                  <a:tcPr/>
                </a:tc>
                <a:tc vMerge="1">
                  <a:txBody>
                    <a:bodyPr/>
                    <a:lstStyle/>
                    <a:p>
                      <a:endParaRPr lang="es-CO"/>
                    </a:p>
                  </a:txBody>
                  <a:tcPr/>
                </a:tc>
                <a:tc>
                  <a:txBody>
                    <a:bodyPr/>
                    <a:lstStyle/>
                    <a:p>
                      <a:pPr algn="ctr" fontAlgn="ctr"/>
                      <a:r>
                        <a:rPr lang="es-CO" sz="1200" b="0" i="0" u="none" strike="noStrike">
                          <a:solidFill>
                            <a:srgbClr val="000000"/>
                          </a:solidFill>
                          <a:effectLst/>
                          <a:latin typeface="Calibri Light" panose="020F0302020204030204" pitchFamily="34" charset="0"/>
                        </a:rPr>
                        <a:t>1</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ctr"/>
                      <a:r>
                        <a:rPr lang="es-CO" sz="1200" b="0" i="0" u="none" strike="noStrike">
                          <a:solidFill>
                            <a:srgbClr val="000000"/>
                          </a:solidFill>
                          <a:effectLst/>
                          <a:latin typeface="Calibri Light" panose="020F0302020204030204" pitchFamily="34" charset="0"/>
                        </a:rPr>
                        <a:t>Fotografía/ilustración (banco de datos)</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742880">
                <a:tc rowSpan="3">
                  <a:txBody>
                    <a:bodyPr/>
                    <a:lstStyle/>
                    <a:p>
                      <a:pPr algn="l" rtl="0" fontAlgn="ctr"/>
                      <a:r>
                        <a:rPr lang="es-CO" sz="1200" b="1" i="0" u="none" strike="noStrike">
                          <a:solidFill>
                            <a:srgbClr val="000000"/>
                          </a:solidFill>
                          <a:effectLst/>
                          <a:latin typeface="Calibri Light" panose="020F0302020204030204" pitchFamily="34" charset="0"/>
                        </a:rPr>
                        <a:t>Resumen</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BF6"/>
                    </a:solidFill>
                  </a:tcPr>
                </a:tc>
                <a:tc rowSpan="3">
                  <a:txBody>
                    <a:bodyPr/>
                    <a:lstStyle/>
                    <a:p>
                      <a:pPr algn="l" fontAlgn="ctr"/>
                      <a:r>
                        <a:rPr lang="es-CO" sz="1200" b="0" i="0" u="none" strike="noStrike" dirty="0">
                          <a:solidFill>
                            <a:srgbClr val="000000"/>
                          </a:solidFill>
                          <a:effectLst/>
                          <a:latin typeface="Calibri Light" panose="020F0302020204030204" pitchFamily="34" charset="0"/>
                        </a:rPr>
                        <a:t>Actividades para hacer síntesis de los temas trabajados</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s-CO" sz="1200" b="0" i="0" u="none" strike="noStrike">
                          <a:solidFill>
                            <a:srgbClr val="000000"/>
                          </a:solidFill>
                          <a:effectLst/>
                          <a:latin typeface="Calibri Light" panose="020F0302020204030204" pitchFamily="34" charset="0"/>
                        </a:rPr>
                        <a:t>1</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ctr"/>
                      <a:r>
                        <a:rPr lang="es-CO" sz="1200" b="0" i="0" u="none" strike="noStrike">
                          <a:solidFill>
                            <a:srgbClr val="000000"/>
                          </a:solidFill>
                          <a:effectLst/>
                          <a:latin typeface="Calibri Light" panose="020F0302020204030204" pitchFamily="34" charset="0"/>
                        </a:rPr>
                        <a:t>Recurso interactivo de plantilla (Listas desplegables, arrastre y completar espacios en blanco)</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11455">
                <a:tc vMerge="1">
                  <a:txBody>
                    <a:bodyPr/>
                    <a:lstStyle/>
                    <a:p>
                      <a:endParaRPr lang="es-CO"/>
                    </a:p>
                  </a:txBody>
                  <a:tcPr/>
                </a:tc>
                <a:tc vMerge="1">
                  <a:txBody>
                    <a:bodyPr/>
                    <a:lstStyle/>
                    <a:p>
                      <a:endParaRPr lang="es-CO"/>
                    </a:p>
                  </a:txBody>
                  <a:tcPr/>
                </a:tc>
                <a:tc>
                  <a:txBody>
                    <a:bodyPr/>
                    <a:lstStyle/>
                    <a:p>
                      <a:pPr algn="ctr" fontAlgn="ctr"/>
                      <a:r>
                        <a:rPr lang="es-CO" sz="1200" b="0" i="0" u="none" strike="noStrike">
                          <a:solidFill>
                            <a:srgbClr val="000000"/>
                          </a:solidFill>
                          <a:effectLst/>
                          <a:latin typeface="Calibri Light" panose="020F0302020204030204" pitchFamily="34" charset="0"/>
                        </a:rPr>
                        <a:t>1</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ctr"/>
                      <a:r>
                        <a:rPr lang="es-CO" sz="1200" b="0" i="0" u="none" strike="noStrike">
                          <a:solidFill>
                            <a:srgbClr val="000000"/>
                          </a:solidFill>
                          <a:effectLst/>
                          <a:latin typeface="Calibri Light" panose="020F0302020204030204" pitchFamily="34" charset="0"/>
                        </a:rPr>
                        <a:t>Fotografía/ilustración (banco de datos)</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158563">
                <a:tc vMerge="1">
                  <a:txBody>
                    <a:bodyPr/>
                    <a:lstStyle/>
                    <a:p>
                      <a:endParaRPr lang="es-CO"/>
                    </a:p>
                  </a:txBody>
                  <a:tcPr/>
                </a:tc>
                <a:tc vMerge="1">
                  <a:txBody>
                    <a:bodyPr/>
                    <a:lstStyle/>
                    <a:p>
                      <a:endParaRPr lang="es-CO"/>
                    </a:p>
                  </a:txBody>
                  <a:tcPr/>
                </a:tc>
                <a:tc>
                  <a:txBody>
                    <a:bodyPr/>
                    <a:lstStyle/>
                    <a:p>
                      <a:pPr algn="ctr" fontAlgn="ctr"/>
                      <a:r>
                        <a:rPr lang="es-CO" sz="1200" b="0" i="0" u="none" strike="noStrike">
                          <a:solidFill>
                            <a:srgbClr val="000000"/>
                          </a:solidFill>
                          <a:effectLst/>
                          <a:latin typeface="Calibri Light" panose="020F0302020204030204" pitchFamily="34" charset="0"/>
                        </a:rPr>
                        <a:t>1</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ctr"/>
                      <a:r>
                        <a:rPr lang="es-CO" sz="1200" b="0" i="0" u="none" strike="noStrike">
                          <a:solidFill>
                            <a:srgbClr val="000000"/>
                          </a:solidFill>
                          <a:effectLst/>
                          <a:latin typeface="Calibri Light" panose="020F0302020204030204" pitchFamily="34" charset="0"/>
                        </a:rPr>
                        <a:t>Audio</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558017">
                <a:tc rowSpan="2">
                  <a:txBody>
                    <a:bodyPr/>
                    <a:lstStyle/>
                    <a:p>
                      <a:pPr algn="l" rtl="0" fontAlgn="ctr"/>
                      <a:r>
                        <a:rPr lang="es-CO" sz="1200" b="1" i="0" u="none" strike="noStrike">
                          <a:solidFill>
                            <a:srgbClr val="000000"/>
                          </a:solidFill>
                          <a:effectLst/>
                          <a:latin typeface="Calibri Light" panose="020F0302020204030204" pitchFamily="34" charset="0"/>
                        </a:rPr>
                        <a:t>Tarea</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BF6"/>
                    </a:solidFill>
                  </a:tcPr>
                </a:tc>
                <a:tc rowSpan="2">
                  <a:txBody>
                    <a:bodyPr/>
                    <a:lstStyle/>
                    <a:p>
                      <a:pPr algn="l" fontAlgn="ctr"/>
                      <a:r>
                        <a:rPr lang="es-CO" sz="1200" b="0" i="0" u="none" strike="noStrike" dirty="0">
                          <a:solidFill>
                            <a:srgbClr val="000000"/>
                          </a:solidFill>
                          <a:effectLst/>
                          <a:latin typeface="Calibri Light" panose="020F0302020204030204" pitchFamily="34" charset="0"/>
                        </a:rPr>
                        <a:t>Actividad que permite el repaso de los temas trabajados. </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s-CO" sz="1200" b="0" i="0" u="none" strike="noStrike">
                          <a:solidFill>
                            <a:srgbClr val="000000"/>
                          </a:solidFill>
                          <a:effectLst/>
                          <a:latin typeface="Calibri Light" panose="020F0302020204030204" pitchFamily="34" charset="0"/>
                        </a:rPr>
                        <a:t>1</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ctr"/>
                      <a:r>
                        <a:rPr lang="es-CO" sz="1200" b="0" i="0" u="none" strike="noStrike" dirty="0">
                          <a:solidFill>
                            <a:srgbClr val="000000"/>
                          </a:solidFill>
                          <a:effectLst/>
                          <a:latin typeface="Calibri Light" panose="020F0302020204030204" pitchFamily="34" charset="0"/>
                        </a:rPr>
                        <a:t>Recurso interactivo de plantilla (completar espacios en blanco)</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11455">
                <a:tc vMerge="1">
                  <a:txBody>
                    <a:bodyPr/>
                    <a:lstStyle/>
                    <a:p>
                      <a:endParaRPr lang="es-CO"/>
                    </a:p>
                  </a:txBody>
                  <a:tcPr/>
                </a:tc>
                <a:tc vMerge="1">
                  <a:txBody>
                    <a:bodyPr/>
                    <a:lstStyle/>
                    <a:p>
                      <a:endParaRPr lang="es-CO"/>
                    </a:p>
                  </a:txBody>
                  <a:tcPr/>
                </a:tc>
                <a:tc>
                  <a:txBody>
                    <a:bodyPr/>
                    <a:lstStyle/>
                    <a:p>
                      <a:pPr algn="ctr" fontAlgn="ctr"/>
                      <a:r>
                        <a:rPr lang="es-CO" sz="1200" b="0" i="0" u="none" strike="noStrike">
                          <a:solidFill>
                            <a:srgbClr val="000000"/>
                          </a:solidFill>
                          <a:effectLst/>
                          <a:latin typeface="Calibri Light" panose="020F0302020204030204" pitchFamily="34" charset="0"/>
                        </a:rPr>
                        <a:t>1</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ctr"/>
                      <a:r>
                        <a:rPr lang="es-CO" sz="1200" b="0" i="0" u="none" strike="noStrike" dirty="0">
                          <a:solidFill>
                            <a:srgbClr val="000000"/>
                          </a:solidFill>
                          <a:effectLst/>
                          <a:latin typeface="Calibri Light" panose="020F0302020204030204" pitchFamily="34" charset="0"/>
                        </a:rPr>
                        <a:t>Fotografía/ilustración (banco de datos)</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58563">
                <a:tc gridSpan="2">
                  <a:txBody>
                    <a:bodyPr/>
                    <a:lstStyle/>
                    <a:p>
                      <a:pPr algn="ctr" rtl="0" fontAlgn="ctr"/>
                      <a:r>
                        <a:rPr lang="es-CO" sz="1200" b="1" i="0" u="none" strike="noStrike">
                          <a:solidFill>
                            <a:srgbClr val="000000"/>
                          </a:solidFill>
                          <a:effectLst/>
                          <a:latin typeface="Calibri Light" panose="020F0302020204030204" pitchFamily="34" charset="0"/>
                        </a:rPr>
                        <a:t>Total</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BF6"/>
                    </a:solidFill>
                  </a:tcPr>
                </a:tc>
                <a:tc hMerge="1">
                  <a:txBody>
                    <a:bodyPr/>
                    <a:lstStyle/>
                    <a:p>
                      <a:endParaRPr lang="es-CO"/>
                    </a:p>
                  </a:txBody>
                  <a:tcPr/>
                </a:tc>
                <a:tc>
                  <a:txBody>
                    <a:bodyPr/>
                    <a:lstStyle/>
                    <a:p>
                      <a:pPr algn="ctr" fontAlgn="ctr"/>
                      <a:r>
                        <a:rPr lang="es-CO" sz="1200" b="0" i="0" u="none" strike="noStrike">
                          <a:solidFill>
                            <a:srgbClr val="000000"/>
                          </a:solidFill>
                          <a:effectLst/>
                          <a:latin typeface="Calibri Light" panose="020F0302020204030204" pitchFamily="34" charset="0"/>
                        </a:rPr>
                        <a:t>16</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BF6"/>
                    </a:solidFill>
                  </a:tcPr>
                </a:tc>
                <a:tc>
                  <a:txBody>
                    <a:bodyPr/>
                    <a:lstStyle/>
                    <a:p>
                      <a:pPr algn="l" fontAlgn="ctr"/>
                      <a:r>
                        <a:rPr lang="es-CO" sz="1200" b="0" i="0" u="none" strike="noStrike" dirty="0">
                          <a:solidFill>
                            <a:srgbClr val="000000"/>
                          </a:solidFill>
                          <a:effectLst/>
                          <a:latin typeface="Calibri Light" panose="020F0302020204030204" pitchFamily="34" charset="0"/>
                        </a:rPr>
                        <a:t> </a:t>
                      </a:r>
                    </a:p>
                  </a:txBody>
                  <a:tcPr marL="5936" marR="5936" marT="593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BF6"/>
                    </a:solidFill>
                  </a:tcPr>
                </a:tc>
              </a:tr>
            </a:tbl>
          </a:graphicData>
        </a:graphic>
      </p:graphicFrame>
    </p:spTree>
    <p:extLst>
      <p:ext uri="{BB962C8B-B14F-4D97-AF65-F5344CB8AC3E}">
        <p14:creationId xmlns:p14="http://schemas.microsoft.com/office/powerpoint/2010/main" xmlns="" val="152446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Matemáticas</a:t>
            </a:r>
            <a:endParaRPr lang="es-CO" sz="1200" dirty="0">
              <a:latin typeface="Arial" panose="020B0604020202020204" pitchFamily="34" charset="0"/>
              <a:cs typeface="Arial" panose="020B0604020202020204" pitchFamily="34" charset="0"/>
            </a:endParaRPr>
          </a:p>
        </p:txBody>
      </p:sp>
      <p:sp>
        <p:nvSpPr>
          <p:cNvPr id="9" name="CuadroTexto 8"/>
          <p:cNvSpPr txBox="1"/>
          <p:nvPr/>
        </p:nvSpPr>
        <p:spPr>
          <a:xfrm>
            <a:off x="1938866" y="80029"/>
            <a:ext cx="306526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Reconocimiento de secuencias de figuras.</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7367148" y="153710"/>
            <a:ext cx="1641796"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M_G01_U05_L02_01_01</a:t>
            </a:r>
            <a:endParaRPr lang="es-CO" sz="1000" dirty="0">
              <a:latin typeface="Arial" panose="020B0604020202020204" pitchFamily="34" charset="0"/>
              <a:cs typeface="Arial" panose="020B0604020202020204" pitchFamily="34" charset="0"/>
            </a:endParaRPr>
          </a:p>
        </p:txBody>
      </p:sp>
      <p:sp>
        <p:nvSpPr>
          <p:cNvPr id="11" name="CuadroTexto 10"/>
          <p:cNvSpPr txBox="1"/>
          <p:nvPr/>
        </p:nvSpPr>
        <p:spPr>
          <a:xfrm>
            <a:off x="1439334" y="4757638"/>
            <a:ext cx="1019831"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Introducción</a:t>
            </a:r>
            <a:endParaRPr lang="es-CO" sz="1200" dirty="0">
              <a:latin typeface="Arial" panose="020B0604020202020204" pitchFamily="34" charset="0"/>
              <a:cs typeface="Arial" panose="020B0604020202020204" pitchFamily="34" charset="0"/>
            </a:endParaRPr>
          </a:p>
        </p:txBody>
      </p:sp>
      <p:sp>
        <p:nvSpPr>
          <p:cNvPr id="12" name="CuadroTexto 11"/>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1/1</a:t>
            </a:r>
            <a:endParaRPr lang="es-CO" sz="1200" dirty="0">
              <a:latin typeface="Arial" panose="020B0604020202020204" pitchFamily="34" charset="0"/>
              <a:cs typeface="Arial" panose="020B0604020202020204" pitchFamily="34" charset="0"/>
            </a:endParaRPr>
          </a:p>
        </p:txBody>
      </p:sp>
      <p:sp>
        <p:nvSpPr>
          <p:cNvPr id="13" name="Rectángulo 12"/>
          <p:cNvSpPr/>
          <p:nvPr/>
        </p:nvSpPr>
        <p:spPr>
          <a:xfrm>
            <a:off x="635000" y="1255929"/>
            <a:ext cx="5857840" cy="30620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 name="Botón de acción: Hacia delante o Siguiente 13">
            <a:hlinkClick r:id="" action="ppaction://hlinkshowjump?jump=nextslide" highlightClick="1"/>
          </p:cNvPr>
          <p:cNvSpPr/>
          <p:nvPr/>
        </p:nvSpPr>
        <p:spPr>
          <a:xfrm>
            <a:off x="3217332" y="2335860"/>
            <a:ext cx="863609" cy="902208"/>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6" name="CuadroTexto 15"/>
          <p:cNvSpPr txBox="1"/>
          <p:nvPr/>
        </p:nvSpPr>
        <p:spPr>
          <a:xfrm>
            <a:off x="122988" y="697613"/>
            <a:ext cx="4266553"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dirty="0" smtClean="0"/>
              <a:t>Título del recurso, Introducción, Actividad 1</a:t>
            </a:r>
            <a:endParaRPr lang="es-CO" dirty="0"/>
          </a:p>
        </p:txBody>
      </p:sp>
      <p:sp>
        <p:nvSpPr>
          <p:cNvPr id="15" name="7 CuadroTexto"/>
          <p:cNvSpPr txBox="1"/>
          <p:nvPr/>
        </p:nvSpPr>
        <p:spPr>
          <a:xfrm>
            <a:off x="7367148" y="1444913"/>
            <a:ext cx="1776852" cy="2677656"/>
          </a:xfrm>
          <a:prstGeom prst="rect">
            <a:avLst/>
          </a:prstGeom>
          <a:noFill/>
        </p:spPr>
        <p:txBody>
          <a:bodyPr wrap="square" rtlCol="0">
            <a:spAutoFit/>
          </a:bodyPr>
          <a:lstStyle/>
          <a:p>
            <a:r>
              <a:rPr lang="es-CO" sz="1400" dirty="0" smtClean="0"/>
              <a:t>Animación. Se ve a un armadillo y a un mono hablando de las líneas del armadillo. El mono quiere dibujarlas en su cuerpo. Las observan y se van a dibujarlas.   </a:t>
            </a:r>
          </a:p>
          <a:p>
            <a:r>
              <a:rPr lang="es-CO" sz="1400" b="1" dirty="0">
                <a:solidFill>
                  <a:srgbClr val="FF0000"/>
                </a:solidFill>
                <a:latin typeface="+mn-ea"/>
              </a:rPr>
              <a:t>AN_M_G01_U05_L02_01_01</a:t>
            </a:r>
          </a:p>
          <a:p>
            <a:endParaRPr lang="es-CO" sz="1400" dirty="0"/>
          </a:p>
        </p:txBody>
      </p:sp>
    </p:spTree>
    <p:extLst>
      <p:ext uri="{BB962C8B-B14F-4D97-AF65-F5344CB8AC3E}">
        <p14:creationId xmlns:p14="http://schemas.microsoft.com/office/powerpoint/2010/main" xmlns="" val="34367856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6" name="Imagen 15"/>
          <p:cNvPicPr>
            <a:picLocks noChangeAspect="1"/>
          </p:cNvPicPr>
          <p:nvPr/>
        </p:nvPicPr>
        <p:blipFill>
          <a:blip r:embed="rId3" cstate="print">
            <a:grayscl/>
          </a:blip>
          <a:stretch>
            <a:fillRect/>
          </a:stretch>
        </p:blipFill>
        <p:spPr>
          <a:xfrm>
            <a:off x="22643" y="609597"/>
            <a:ext cx="7327860" cy="4008251"/>
          </a:xfrm>
          <a:prstGeom prst="rect">
            <a:avLst/>
          </a:prstGeom>
        </p:spPr>
      </p:pic>
      <p:sp>
        <p:nvSpPr>
          <p:cNvPr id="17" name="CuadroTexto 16"/>
          <p:cNvSpPr txBox="1"/>
          <p:nvPr/>
        </p:nvSpPr>
        <p:spPr>
          <a:xfrm>
            <a:off x="945203" y="818210"/>
            <a:ext cx="2576731"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Objetivos de Aprendizaje</a:t>
            </a:r>
            <a:endParaRPr lang="es-CO" b="1" dirty="0"/>
          </a:p>
        </p:txBody>
      </p:sp>
      <p:sp>
        <p:nvSpPr>
          <p:cNvPr id="18" name="Rectángulo 17"/>
          <p:cNvSpPr/>
          <p:nvPr/>
        </p:nvSpPr>
        <p:spPr>
          <a:xfrm>
            <a:off x="5037667" y="922867"/>
            <a:ext cx="237066" cy="2286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1</a:t>
            </a:r>
            <a:endParaRPr lang="es-CO" dirty="0"/>
          </a:p>
        </p:txBody>
      </p:sp>
      <p:sp>
        <p:nvSpPr>
          <p:cNvPr id="19" name="Rectángulo 18"/>
          <p:cNvSpPr/>
          <p:nvPr/>
        </p:nvSpPr>
        <p:spPr>
          <a:xfrm>
            <a:off x="5282345" y="922867"/>
            <a:ext cx="237066" cy="2286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solidFill>
                  <a:schemeClr val="tx1"/>
                </a:solidFill>
              </a:rPr>
              <a:t>2</a:t>
            </a:r>
            <a:endParaRPr lang="es-CO" dirty="0">
              <a:solidFill>
                <a:schemeClr val="tx1"/>
              </a:solidFill>
            </a:endParaRPr>
          </a:p>
        </p:txBody>
      </p:sp>
      <p:sp>
        <p:nvSpPr>
          <p:cNvPr id="24" name="CuadroTexto 23"/>
          <p:cNvSpPr txBox="1"/>
          <p:nvPr/>
        </p:nvSpPr>
        <p:spPr>
          <a:xfrm>
            <a:off x="203346" y="1257655"/>
            <a:ext cx="812402"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pPr algn="ctr"/>
            <a:r>
              <a:rPr lang="es-CO" sz="1200" dirty="0" smtClean="0"/>
              <a:t>Objetivos </a:t>
            </a:r>
            <a:endParaRPr lang="es-CO" sz="1200" dirty="0"/>
          </a:p>
        </p:txBody>
      </p:sp>
      <p:sp>
        <p:nvSpPr>
          <p:cNvPr id="25" name="CuadroTexto 24"/>
          <p:cNvSpPr txBox="1"/>
          <p:nvPr/>
        </p:nvSpPr>
        <p:spPr>
          <a:xfrm>
            <a:off x="607483" y="1596950"/>
            <a:ext cx="2424062" cy="261610"/>
          </a:xfrm>
          <a:prstGeom prst="rect">
            <a:avLst/>
          </a:prstGeom>
          <a:noFill/>
        </p:spPr>
        <p:txBody>
          <a:bodyPr wrap="none" rtlCol="0">
            <a:spAutoFit/>
          </a:bodyPr>
          <a:lstStyle/>
          <a:p>
            <a:r>
              <a:rPr lang="es-CO" sz="1100" dirty="0" smtClean="0">
                <a:solidFill>
                  <a:srgbClr val="4A66AC"/>
                </a:solidFill>
              </a:rPr>
              <a:t>Escribe aquí directamente los objetivos</a:t>
            </a:r>
            <a:endParaRPr lang="es-CO" sz="1100" dirty="0">
              <a:solidFill>
                <a:srgbClr val="4A66AC"/>
              </a:solidFill>
            </a:endParaRPr>
          </a:p>
        </p:txBody>
      </p:sp>
      <p:sp>
        <p:nvSpPr>
          <p:cNvPr id="26" name="TextBox 19"/>
          <p:cNvSpPr txBox="1">
            <a:spLocks noChangeArrowheads="1"/>
          </p:cNvSpPr>
          <p:nvPr/>
        </p:nvSpPr>
        <p:spPr bwMode="auto">
          <a:xfrm>
            <a:off x="7395240" y="1396154"/>
            <a:ext cx="1643319" cy="2954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sz="2000">
                <a:solidFill>
                  <a:schemeClr val="tx1"/>
                </a:solidFill>
                <a:latin typeface="맑은 고딕" pitchFamily="34" charset="-127"/>
                <a:ea typeface="맑은 고딕" pitchFamily="34" charset="-127"/>
              </a:defRPr>
            </a:lvl1pPr>
            <a:lvl2pPr marL="742950" indent="-285750" eaLnBrk="0" hangingPunct="0">
              <a:defRPr kumimoji="1" sz="2000">
                <a:solidFill>
                  <a:schemeClr val="tx1"/>
                </a:solidFill>
                <a:latin typeface="맑은 고딕" pitchFamily="34" charset="-127"/>
                <a:ea typeface="맑은 고딕" pitchFamily="34" charset="-127"/>
              </a:defRPr>
            </a:lvl2pPr>
            <a:lvl3pPr marL="1143000" indent="-228600" eaLnBrk="0" hangingPunct="0">
              <a:defRPr kumimoji="1" sz="2000">
                <a:solidFill>
                  <a:schemeClr val="tx1"/>
                </a:solidFill>
                <a:latin typeface="맑은 고딕" pitchFamily="34" charset="-127"/>
                <a:ea typeface="맑은 고딕" pitchFamily="34" charset="-127"/>
              </a:defRPr>
            </a:lvl3pPr>
            <a:lvl4pPr marL="1600200" indent="-228600" eaLnBrk="0" hangingPunct="0">
              <a:defRPr kumimoji="1" sz="2000">
                <a:solidFill>
                  <a:schemeClr val="tx1"/>
                </a:solidFill>
                <a:latin typeface="맑은 고딕" pitchFamily="34" charset="-127"/>
                <a:ea typeface="맑은 고딕" pitchFamily="34" charset="-127"/>
              </a:defRPr>
            </a:lvl4pPr>
            <a:lvl5pPr marL="2057400" indent="-228600" eaLnBrk="0" hangingPunct="0">
              <a:defRPr kumimoji="1" sz="2000">
                <a:solidFill>
                  <a:schemeClr val="tx1"/>
                </a:solidFill>
                <a:latin typeface="맑은 고딕" pitchFamily="34" charset="-127"/>
                <a:ea typeface="맑은 고딕" pitchFamily="34" charset="-127"/>
              </a:defRPr>
            </a:lvl5pPr>
            <a:lvl6pPr marL="25146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6pPr>
            <a:lvl7pPr marL="29718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7pPr>
            <a:lvl8pPr marL="34290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8pPr>
            <a:lvl9pPr marL="38862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9pPr>
          </a:lstStyle>
          <a:p>
            <a:pPr eaLnBrk="1" fontAlgn="base" hangingPunct="1">
              <a:spcBef>
                <a:spcPct val="50000"/>
              </a:spcBef>
              <a:spcAft>
                <a:spcPct val="0"/>
              </a:spcAft>
            </a:pPr>
            <a:r>
              <a:rPr lang="es-CO" altLang="ko-KR" sz="1200" dirty="0" smtClean="0">
                <a:solidFill>
                  <a:srgbClr val="000000"/>
                </a:solidFill>
                <a:latin typeface="Verdana" pitchFamily="34" charset="0"/>
              </a:rPr>
              <a:t>Recurso interactivo expositivo simple (2 pestañas).</a:t>
            </a:r>
          </a:p>
          <a:p>
            <a:pPr eaLnBrk="1" fontAlgn="base" hangingPunct="1">
              <a:spcBef>
                <a:spcPct val="50000"/>
              </a:spcBef>
              <a:spcAft>
                <a:spcPct val="0"/>
              </a:spcAft>
            </a:pPr>
            <a:r>
              <a:rPr lang="es-CO" altLang="ko-KR" sz="1200" dirty="0" smtClean="0">
                <a:solidFill>
                  <a:srgbClr val="000000"/>
                </a:solidFill>
                <a:latin typeface="Verdana" pitchFamily="34" charset="0"/>
              </a:rPr>
              <a:t>1ª pestaña:</a:t>
            </a:r>
          </a:p>
          <a:p>
            <a:pPr eaLnBrk="1" fontAlgn="base" hangingPunct="1">
              <a:spcBef>
                <a:spcPct val="50000"/>
              </a:spcBef>
              <a:spcAft>
                <a:spcPct val="0"/>
              </a:spcAft>
            </a:pPr>
            <a:r>
              <a:rPr lang="es-CO" altLang="ko-KR" sz="1200" dirty="0" smtClean="0">
                <a:solidFill>
                  <a:srgbClr val="000000"/>
                </a:solidFill>
                <a:latin typeface="Verdana" pitchFamily="34" charset="0"/>
              </a:rPr>
              <a:t>Ofrecer la opción de escribir los objetivos de aprendizaje.</a:t>
            </a:r>
            <a:endParaRPr lang="es-CO" altLang="ko-KR" sz="1200" dirty="0">
              <a:solidFill>
                <a:srgbClr val="000000"/>
              </a:solidFill>
              <a:latin typeface="Verdana" pitchFamily="34" charset="0"/>
            </a:endParaRPr>
          </a:p>
          <a:p>
            <a:pPr eaLnBrk="1" fontAlgn="base" hangingPunct="1">
              <a:spcBef>
                <a:spcPct val="50000"/>
              </a:spcBef>
              <a:spcAft>
                <a:spcPct val="0"/>
              </a:spcAft>
            </a:pPr>
            <a:r>
              <a:rPr lang="es-CO" altLang="ko-KR" sz="1200" dirty="0" smtClean="0">
                <a:solidFill>
                  <a:srgbClr val="000000"/>
                </a:solidFill>
                <a:latin typeface="Verdana" pitchFamily="34" charset="0"/>
              </a:rPr>
              <a:t>Insertar instrucción que no llame la atención en la parte de arriba.</a:t>
            </a:r>
            <a:endParaRPr lang="en-US" altLang="ko-KR" sz="1200" dirty="0">
              <a:solidFill>
                <a:srgbClr val="000000"/>
              </a:solidFill>
              <a:latin typeface="Verdana" pitchFamily="34" charset="0"/>
            </a:endParaRPr>
          </a:p>
        </p:txBody>
      </p:sp>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Matemáticas</a:t>
            </a:r>
            <a:endParaRPr lang="es-CO" sz="1200" dirty="0">
              <a:latin typeface="Arial" panose="020B0604020202020204" pitchFamily="34" charset="0"/>
              <a:cs typeface="Arial" panose="020B0604020202020204" pitchFamily="34" charset="0"/>
            </a:endParaRPr>
          </a:p>
        </p:txBody>
      </p:sp>
      <p:sp>
        <p:nvSpPr>
          <p:cNvPr id="9" name="CuadroTexto 8"/>
          <p:cNvSpPr txBox="1"/>
          <p:nvPr/>
        </p:nvSpPr>
        <p:spPr>
          <a:xfrm>
            <a:off x="1938866" y="80029"/>
            <a:ext cx="306526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Reconocimiento de secuencias de figuras.</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1439334" y="4757638"/>
            <a:ext cx="824265"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Objetivos</a:t>
            </a:r>
            <a:endParaRPr lang="es-CO" sz="1200" dirty="0">
              <a:latin typeface="Arial" panose="020B0604020202020204" pitchFamily="34" charset="0"/>
              <a:cs typeface="Arial" panose="020B0604020202020204" pitchFamily="34" charset="0"/>
            </a:endParaRPr>
          </a:p>
        </p:txBody>
      </p:sp>
      <p:sp>
        <p:nvSpPr>
          <p:cNvPr id="12" name="CuadroTexto 11"/>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1/2</a:t>
            </a:r>
            <a:endParaRPr lang="es-CO" sz="1200" dirty="0">
              <a:latin typeface="Arial" panose="020B0604020202020204" pitchFamily="34" charset="0"/>
              <a:cs typeface="Arial" panose="020B0604020202020204" pitchFamily="34" charset="0"/>
            </a:endParaRPr>
          </a:p>
        </p:txBody>
      </p:sp>
      <p:sp>
        <p:nvSpPr>
          <p:cNvPr id="20" name="CuadroTexto 19"/>
          <p:cNvSpPr txBox="1"/>
          <p:nvPr/>
        </p:nvSpPr>
        <p:spPr>
          <a:xfrm>
            <a:off x="7367148" y="153710"/>
            <a:ext cx="1641796"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M_G01_U05_L02_02_01</a:t>
            </a:r>
            <a:endParaRPr lang="es-CO"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1816431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6" name="Imagen 15"/>
          <p:cNvPicPr>
            <a:picLocks noChangeAspect="1"/>
          </p:cNvPicPr>
          <p:nvPr/>
        </p:nvPicPr>
        <p:blipFill>
          <a:blip r:embed="rId3" cstate="print">
            <a:grayscl/>
          </a:blip>
          <a:stretch>
            <a:fillRect/>
          </a:stretch>
        </p:blipFill>
        <p:spPr>
          <a:xfrm>
            <a:off x="22643" y="609597"/>
            <a:ext cx="7327860" cy="4008251"/>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8" name="CuadroTexto 7"/>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Matemáticas</a:t>
            </a:r>
            <a:endParaRPr lang="es-CO" sz="1200" dirty="0">
              <a:latin typeface="Arial" panose="020B0604020202020204" pitchFamily="34" charset="0"/>
              <a:cs typeface="Arial" panose="020B0604020202020204" pitchFamily="34" charset="0"/>
            </a:endParaRPr>
          </a:p>
        </p:txBody>
      </p:sp>
      <p:sp>
        <p:nvSpPr>
          <p:cNvPr id="9" name="CuadroTexto 8"/>
          <p:cNvSpPr txBox="1"/>
          <p:nvPr/>
        </p:nvSpPr>
        <p:spPr>
          <a:xfrm>
            <a:off x="1938866" y="80029"/>
            <a:ext cx="306526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Reconocimiento de secuencias de figuras.</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1439334" y="4757638"/>
            <a:ext cx="824265"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Objetivos</a:t>
            </a:r>
            <a:endParaRPr lang="es-CO" sz="1200" dirty="0">
              <a:latin typeface="Arial" panose="020B0604020202020204" pitchFamily="34" charset="0"/>
              <a:cs typeface="Arial" panose="020B0604020202020204" pitchFamily="34" charset="0"/>
            </a:endParaRPr>
          </a:p>
        </p:txBody>
      </p:sp>
      <p:sp>
        <p:nvSpPr>
          <p:cNvPr id="12" name="CuadroTexto 11"/>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2/2</a:t>
            </a:r>
            <a:endParaRPr lang="es-CO" sz="1200" dirty="0">
              <a:latin typeface="Arial" panose="020B0604020202020204" pitchFamily="34" charset="0"/>
              <a:cs typeface="Arial" panose="020B0604020202020204" pitchFamily="34" charset="0"/>
            </a:endParaRPr>
          </a:p>
        </p:txBody>
      </p:sp>
      <p:sp>
        <p:nvSpPr>
          <p:cNvPr id="27" name="CuadroTexto 26"/>
          <p:cNvSpPr txBox="1"/>
          <p:nvPr/>
        </p:nvSpPr>
        <p:spPr>
          <a:xfrm>
            <a:off x="945203" y="818210"/>
            <a:ext cx="2576731"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Objetivos de Aprendizaje</a:t>
            </a:r>
            <a:endParaRPr lang="es-CO" b="1" dirty="0"/>
          </a:p>
        </p:txBody>
      </p:sp>
      <p:sp>
        <p:nvSpPr>
          <p:cNvPr id="28" name="Rectángulo 27"/>
          <p:cNvSpPr/>
          <p:nvPr/>
        </p:nvSpPr>
        <p:spPr>
          <a:xfrm>
            <a:off x="5037667" y="922867"/>
            <a:ext cx="237066" cy="228600"/>
          </a:xfrm>
          <a:prstGeom prst="rect">
            <a:avLst/>
          </a:prstGeom>
          <a:solidFill>
            <a:srgbClr val="C0D8E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solidFill>
                  <a:schemeClr val="tx1"/>
                </a:solidFill>
              </a:rPr>
              <a:t>1</a:t>
            </a:r>
            <a:endParaRPr lang="es-CO" dirty="0">
              <a:solidFill>
                <a:schemeClr val="tx1"/>
              </a:solidFill>
            </a:endParaRPr>
          </a:p>
        </p:txBody>
      </p:sp>
      <p:sp>
        <p:nvSpPr>
          <p:cNvPr id="29" name="Rectángulo 28"/>
          <p:cNvSpPr/>
          <p:nvPr/>
        </p:nvSpPr>
        <p:spPr>
          <a:xfrm>
            <a:off x="5282345" y="922867"/>
            <a:ext cx="237066" cy="228600"/>
          </a:xfrm>
          <a:prstGeom prst="rect">
            <a:avLst/>
          </a:prstGeom>
          <a:solidFill>
            <a:srgbClr val="4A66A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solidFill>
                  <a:schemeClr val="bg1"/>
                </a:solidFill>
              </a:rPr>
              <a:t>2</a:t>
            </a:r>
            <a:endParaRPr lang="es-CO" dirty="0">
              <a:solidFill>
                <a:schemeClr val="bg1"/>
              </a:solidFill>
            </a:endParaRPr>
          </a:p>
        </p:txBody>
      </p:sp>
      <p:sp>
        <p:nvSpPr>
          <p:cNvPr id="30" name="CuadroTexto 29"/>
          <p:cNvSpPr txBox="1"/>
          <p:nvPr/>
        </p:nvSpPr>
        <p:spPr>
          <a:xfrm>
            <a:off x="203346" y="1257655"/>
            <a:ext cx="812402"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pPr algn="ctr"/>
            <a:r>
              <a:rPr lang="es-CO" sz="1200" dirty="0" smtClean="0"/>
              <a:t>Objetivos </a:t>
            </a:r>
            <a:endParaRPr lang="es-CO" sz="1200" dirty="0"/>
          </a:p>
        </p:txBody>
      </p:sp>
      <p:sp>
        <p:nvSpPr>
          <p:cNvPr id="31" name="TextBox 19"/>
          <p:cNvSpPr txBox="1">
            <a:spLocks noChangeArrowheads="1"/>
          </p:cNvSpPr>
          <p:nvPr/>
        </p:nvSpPr>
        <p:spPr bwMode="auto">
          <a:xfrm>
            <a:off x="7332134" y="1338782"/>
            <a:ext cx="1769533" cy="203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sz="2000">
                <a:solidFill>
                  <a:schemeClr val="tx1"/>
                </a:solidFill>
                <a:latin typeface="맑은 고딕" pitchFamily="34" charset="-127"/>
                <a:ea typeface="맑은 고딕" pitchFamily="34" charset="-127"/>
              </a:defRPr>
            </a:lvl1pPr>
            <a:lvl2pPr marL="742950" indent="-285750" eaLnBrk="0" hangingPunct="0">
              <a:defRPr kumimoji="1" sz="2000">
                <a:solidFill>
                  <a:schemeClr val="tx1"/>
                </a:solidFill>
                <a:latin typeface="맑은 고딕" pitchFamily="34" charset="-127"/>
                <a:ea typeface="맑은 고딕" pitchFamily="34" charset="-127"/>
              </a:defRPr>
            </a:lvl2pPr>
            <a:lvl3pPr marL="1143000" indent="-228600" eaLnBrk="0" hangingPunct="0">
              <a:defRPr kumimoji="1" sz="2000">
                <a:solidFill>
                  <a:schemeClr val="tx1"/>
                </a:solidFill>
                <a:latin typeface="맑은 고딕" pitchFamily="34" charset="-127"/>
                <a:ea typeface="맑은 고딕" pitchFamily="34" charset="-127"/>
              </a:defRPr>
            </a:lvl3pPr>
            <a:lvl4pPr marL="1600200" indent="-228600" eaLnBrk="0" hangingPunct="0">
              <a:defRPr kumimoji="1" sz="2000">
                <a:solidFill>
                  <a:schemeClr val="tx1"/>
                </a:solidFill>
                <a:latin typeface="맑은 고딕" pitchFamily="34" charset="-127"/>
                <a:ea typeface="맑은 고딕" pitchFamily="34" charset="-127"/>
              </a:defRPr>
            </a:lvl4pPr>
            <a:lvl5pPr marL="2057400" indent="-228600" eaLnBrk="0" hangingPunct="0">
              <a:defRPr kumimoji="1" sz="2000">
                <a:solidFill>
                  <a:schemeClr val="tx1"/>
                </a:solidFill>
                <a:latin typeface="맑은 고딕" pitchFamily="34" charset="-127"/>
                <a:ea typeface="맑은 고딕" pitchFamily="34" charset="-127"/>
              </a:defRPr>
            </a:lvl5pPr>
            <a:lvl6pPr marL="25146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6pPr>
            <a:lvl7pPr marL="29718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7pPr>
            <a:lvl8pPr marL="34290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8pPr>
            <a:lvl9pPr marL="38862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9pPr>
          </a:lstStyle>
          <a:p>
            <a:pPr eaLnBrk="1" fontAlgn="base" hangingPunct="1">
              <a:spcBef>
                <a:spcPct val="50000"/>
              </a:spcBef>
              <a:spcAft>
                <a:spcPct val="0"/>
              </a:spcAft>
            </a:pPr>
            <a:r>
              <a:rPr lang="es-CO" altLang="ko-KR" sz="1200" dirty="0" smtClean="0">
                <a:solidFill>
                  <a:srgbClr val="000000"/>
                </a:solidFill>
                <a:latin typeface="Verdana" pitchFamily="34" charset="0"/>
              </a:rPr>
              <a:t>Recurso interactivo expositivo simple  (2 pestañas).</a:t>
            </a:r>
          </a:p>
          <a:p>
            <a:pPr eaLnBrk="1" fontAlgn="base" hangingPunct="1">
              <a:spcBef>
                <a:spcPct val="50000"/>
              </a:spcBef>
              <a:spcAft>
                <a:spcPct val="0"/>
              </a:spcAft>
            </a:pPr>
            <a:endParaRPr lang="es-CO" altLang="ko-KR" sz="1200" dirty="0">
              <a:solidFill>
                <a:srgbClr val="000000"/>
              </a:solidFill>
              <a:latin typeface="Verdana" pitchFamily="34" charset="0"/>
            </a:endParaRPr>
          </a:p>
          <a:p>
            <a:pPr eaLnBrk="1" fontAlgn="base" hangingPunct="1">
              <a:spcBef>
                <a:spcPct val="50000"/>
              </a:spcBef>
              <a:spcAft>
                <a:spcPct val="0"/>
              </a:spcAft>
            </a:pPr>
            <a:r>
              <a:rPr lang="es-CO" altLang="ko-KR" sz="1200" dirty="0" smtClean="0">
                <a:solidFill>
                  <a:srgbClr val="000000"/>
                </a:solidFill>
                <a:latin typeface="Verdana" pitchFamily="34" charset="0"/>
              </a:rPr>
              <a:t>2ª pestaña:</a:t>
            </a:r>
          </a:p>
          <a:p>
            <a:pPr eaLnBrk="1" fontAlgn="base" hangingPunct="1">
              <a:spcBef>
                <a:spcPct val="50000"/>
              </a:spcBef>
              <a:spcAft>
                <a:spcPct val="0"/>
              </a:spcAft>
            </a:pPr>
            <a:r>
              <a:rPr lang="es-CO" altLang="ko-KR" sz="1200" dirty="0" smtClean="0">
                <a:solidFill>
                  <a:srgbClr val="000000"/>
                </a:solidFill>
                <a:latin typeface="Verdana" pitchFamily="34" charset="0"/>
              </a:rPr>
              <a:t>Ofrece la opción de mostrar los objetivos de aprendizaje.</a:t>
            </a:r>
            <a:endParaRPr lang="es-CO" altLang="ko-KR" sz="1200" dirty="0">
              <a:solidFill>
                <a:srgbClr val="000000"/>
              </a:solidFill>
              <a:latin typeface="Verdana" pitchFamily="34" charset="0"/>
            </a:endParaRPr>
          </a:p>
        </p:txBody>
      </p:sp>
      <p:sp>
        <p:nvSpPr>
          <p:cNvPr id="33" name="Rectangle 23"/>
          <p:cNvSpPr/>
          <p:nvPr/>
        </p:nvSpPr>
        <p:spPr bwMode="auto">
          <a:xfrm>
            <a:off x="831327" y="2383028"/>
            <a:ext cx="5427806" cy="1015663"/>
          </a:xfrm>
          <a:prstGeom prst="rect">
            <a:avLst/>
          </a:prstGeom>
          <a:noFill/>
          <a:ln w="9525">
            <a:noFill/>
            <a:miter lim="800000"/>
            <a:headEnd/>
            <a:tailEnd/>
          </a:ln>
        </p:spPr>
        <p:txBody>
          <a:bodyPr wrap="square" rtlCol="0" anchor="ctr">
            <a:spAutoFit/>
          </a:bodyPr>
          <a:lstStyle/>
          <a:p>
            <a:pPr latinLnBrk="1">
              <a:lnSpc>
                <a:spcPts val="3600"/>
              </a:lnSpc>
              <a:spcBef>
                <a:spcPct val="0"/>
              </a:spcBef>
            </a:pPr>
            <a:r>
              <a:rPr lang="es-CO" sz="1200" dirty="0" smtClean="0"/>
              <a:t>2. El estudiante describe </a:t>
            </a:r>
            <a:r>
              <a:rPr lang="es-CO" sz="1200" dirty="0"/>
              <a:t>algunas características de formas geométricas </a:t>
            </a:r>
            <a:r>
              <a:rPr lang="es-CO" sz="1200" dirty="0" smtClean="0"/>
              <a:t>elementales</a:t>
            </a:r>
            <a:r>
              <a:rPr lang="es-CO" sz="1200" dirty="0"/>
              <a:t>.</a:t>
            </a:r>
            <a:endParaRPr lang="es-CO" sz="1200" dirty="0" smtClean="0"/>
          </a:p>
        </p:txBody>
      </p:sp>
      <p:sp>
        <p:nvSpPr>
          <p:cNvPr id="36" name="Rectangle 2"/>
          <p:cNvSpPr/>
          <p:nvPr/>
        </p:nvSpPr>
        <p:spPr bwMode="auto">
          <a:xfrm>
            <a:off x="831327" y="1880861"/>
            <a:ext cx="5427806" cy="646331"/>
          </a:xfrm>
          <a:prstGeom prst="rect">
            <a:avLst/>
          </a:prstGeom>
          <a:noFill/>
          <a:ln w="9525">
            <a:noFill/>
            <a:miter lim="800000"/>
            <a:headEnd/>
            <a:tailEnd/>
          </a:ln>
        </p:spPr>
        <p:txBody>
          <a:bodyPr wrap="square" rtlCol="0" anchor="ctr">
            <a:spAutoFit/>
          </a:bodyPr>
          <a:lstStyle/>
          <a:p>
            <a:pPr latinLnBrk="1">
              <a:lnSpc>
                <a:spcPct val="150000"/>
              </a:lnSpc>
              <a:spcBef>
                <a:spcPct val="0"/>
              </a:spcBef>
            </a:pPr>
            <a:r>
              <a:rPr lang="es-CO" sz="1200" dirty="0" smtClean="0"/>
              <a:t>1</a:t>
            </a:r>
            <a:r>
              <a:rPr lang="es-CO" sz="1200" dirty="0"/>
              <a:t>. </a:t>
            </a:r>
            <a:r>
              <a:rPr lang="es-CO" sz="1200" dirty="0" smtClean="0"/>
              <a:t>El estudiante describe </a:t>
            </a:r>
            <a:r>
              <a:rPr lang="es-CO" sz="1200" dirty="0"/>
              <a:t>patrones y regularidades en secuencias con formas geométricas y </a:t>
            </a:r>
            <a:r>
              <a:rPr lang="es-CO" sz="1200" dirty="0" smtClean="0"/>
              <a:t>figuras.</a:t>
            </a:r>
          </a:p>
        </p:txBody>
      </p:sp>
      <p:sp>
        <p:nvSpPr>
          <p:cNvPr id="23" name="CuadroTexto 22"/>
          <p:cNvSpPr txBox="1"/>
          <p:nvPr/>
        </p:nvSpPr>
        <p:spPr>
          <a:xfrm>
            <a:off x="7367148" y="153710"/>
            <a:ext cx="1641796"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M_G01_U05_L02_02_01</a:t>
            </a:r>
            <a:endParaRPr lang="es-CO"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170267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0" name="Imagen 19"/>
          <p:cNvPicPr>
            <a:picLocks noChangeAspect="1"/>
          </p:cNvPicPr>
          <p:nvPr/>
        </p:nvPicPr>
        <p:blipFill>
          <a:blip r:embed="rId3" cstate="print">
            <a:grayscl/>
          </a:blip>
          <a:stretch>
            <a:fillRect/>
          </a:stretch>
        </p:blipFill>
        <p:spPr>
          <a:xfrm>
            <a:off x="22643" y="609597"/>
            <a:ext cx="7327860" cy="4008251"/>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Matemáticas</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306526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Reconocimiento de secuencias de figuras.</a:t>
            </a:r>
            <a:endParaRPr lang="es-CO" sz="1200" dirty="0">
              <a:latin typeface="Arial" panose="020B0604020202020204" pitchFamily="34" charset="0"/>
              <a:cs typeface="Arial" panose="020B0604020202020204" pitchFamily="34" charset="0"/>
            </a:endParaRPr>
          </a:p>
        </p:txBody>
      </p:sp>
      <p:sp>
        <p:nvSpPr>
          <p:cNvPr id="9" name="CuadroTexto 8"/>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1/4</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228767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Secuencias y patrones</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1</a:t>
            </a:r>
            <a:endParaRPr lang="es-CO" sz="1200" dirty="0"/>
          </a:p>
        </p:txBody>
      </p:sp>
      <p:sp>
        <p:nvSpPr>
          <p:cNvPr id="24" name="CuadroTexto 23"/>
          <p:cNvSpPr txBox="1"/>
          <p:nvPr/>
        </p:nvSpPr>
        <p:spPr>
          <a:xfrm>
            <a:off x="7367148" y="153710"/>
            <a:ext cx="161294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M_G01_U05_L02_03_01</a:t>
            </a:r>
            <a:endParaRPr lang="es-CO" sz="1000" dirty="0">
              <a:latin typeface="Arial" panose="020B0604020202020204" pitchFamily="34" charset="0"/>
              <a:cs typeface="Arial" panose="020B0604020202020204" pitchFamily="34" charset="0"/>
            </a:endParaRPr>
          </a:p>
        </p:txBody>
      </p:sp>
      <p:sp>
        <p:nvSpPr>
          <p:cNvPr id="38" name="CuadroTexto 37"/>
          <p:cNvSpPr txBox="1"/>
          <p:nvPr/>
        </p:nvSpPr>
        <p:spPr>
          <a:xfrm>
            <a:off x="263611" y="1567618"/>
            <a:ext cx="6837405" cy="461665"/>
          </a:xfrm>
          <a:prstGeom prst="rect">
            <a:avLst/>
          </a:prstGeom>
          <a:noFill/>
        </p:spPr>
        <p:txBody>
          <a:bodyPr wrap="square" rtlCol="0">
            <a:spAutoFit/>
          </a:bodyPr>
          <a:lstStyle/>
          <a:p>
            <a:r>
              <a:rPr lang="es-CO" dirty="0" smtClean="0"/>
              <a:t>Observa la siguiente </a:t>
            </a:r>
            <a:r>
              <a:rPr lang="es-CO" sz="2400" b="1" dirty="0" smtClean="0">
                <a:solidFill>
                  <a:srgbClr val="0070C0"/>
                </a:solidFill>
                <a:effectLst>
                  <a:outerShdw blurRad="38100" dist="38100" dir="2700000" algn="tl">
                    <a:srgbClr val="000000">
                      <a:alpha val="43137"/>
                    </a:srgbClr>
                  </a:outerShdw>
                </a:effectLst>
              </a:rPr>
              <a:t>secuencia</a:t>
            </a:r>
            <a:r>
              <a:rPr lang="es-CO" sz="2400" dirty="0" smtClean="0">
                <a:effectLst>
                  <a:outerShdw blurRad="38100" dist="38100" dir="2700000" algn="tl">
                    <a:srgbClr val="000000">
                      <a:alpha val="43137"/>
                    </a:srgbClr>
                  </a:outerShdw>
                </a:effectLst>
              </a:rPr>
              <a:t> </a:t>
            </a:r>
            <a:r>
              <a:rPr lang="es-CO" dirty="0" smtClean="0"/>
              <a:t>de objetos. </a:t>
            </a:r>
            <a:endParaRPr lang="es-CO" dirty="0"/>
          </a:p>
        </p:txBody>
      </p:sp>
      <p:sp>
        <p:nvSpPr>
          <p:cNvPr id="39" name="Rectángulo 38"/>
          <p:cNvSpPr/>
          <p:nvPr/>
        </p:nvSpPr>
        <p:spPr>
          <a:xfrm>
            <a:off x="3007103" y="3157046"/>
            <a:ext cx="4036540" cy="1079157"/>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0" name="CuadroTexto 39"/>
          <p:cNvSpPr txBox="1"/>
          <p:nvPr/>
        </p:nvSpPr>
        <p:spPr>
          <a:xfrm>
            <a:off x="203346" y="3327292"/>
            <a:ext cx="2779049" cy="738664"/>
          </a:xfrm>
          <a:prstGeom prst="rect">
            <a:avLst/>
          </a:prstGeom>
          <a:noFill/>
        </p:spPr>
        <p:txBody>
          <a:bodyPr wrap="square" rtlCol="0">
            <a:spAutoFit/>
          </a:bodyPr>
          <a:lstStyle/>
          <a:p>
            <a:r>
              <a:rPr lang="es-CO" dirty="0" smtClean="0"/>
              <a:t>Explica con tus palabras ¿qué es una </a:t>
            </a:r>
            <a:r>
              <a:rPr lang="es-CO" sz="2400" b="1" dirty="0" smtClean="0">
                <a:solidFill>
                  <a:srgbClr val="0070C0"/>
                </a:solidFill>
                <a:effectLst>
                  <a:outerShdw blurRad="38100" dist="38100" dir="2700000" algn="tl">
                    <a:srgbClr val="000000">
                      <a:alpha val="43137"/>
                    </a:srgbClr>
                  </a:outerShdw>
                </a:effectLst>
              </a:rPr>
              <a:t>secuencia</a:t>
            </a:r>
            <a:r>
              <a:rPr lang="es-CO" dirty="0" smtClean="0"/>
              <a:t>?</a:t>
            </a:r>
            <a:endParaRPr lang="es-CO" dirty="0"/>
          </a:p>
        </p:txBody>
      </p:sp>
      <p:grpSp>
        <p:nvGrpSpPr>
          <p:cNvPr id="8" name="Grupo 7"/>
          <p:cNvGrpSpPr/>
          <p:nvPr/>
        </p:nvGrpSpPr>
        <p:grpSpPr>
          <a:xfrm>
            <a:off x="165784" y="1968678"/>
            <a:ext cx="6755305" cy="965143"/>
            <a:chOff x="165784" y="1968678"/>
            <a:chExt cx="6755305" cy="965143"/>
          </a:xfrm>
        </p:grpSpPr>
        <p:sp>
          <p:nvSpPr>
            <p:cNvPr id="25" name="CuadroTexto 24"/>
            <p:cNvSpPr txBox="1"/>
            <p:nvPr/>
          </p:nvSpPr>
          <p:spPr>
            <a:xfrm>
              <a:off x="165784" y="1968678"/>
              <a:ext cx="1580134" cy="21544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s-CO" sz="800" dirty="0" smtClean="0">
                  <a:solidFill>
                    <a:srgbClr val="FF0000"/>
                  </a:solidFill>
                </a:rPr>
                <a:t>IL_M_G01_U05_L02_03_01_01</a:t>
              </a:r>
              <a:endParaRPr lang="es-CO" sz="800" dirty="0">
                <a:solidFill>
                  <a:srgbClr val="FF0000"/>
                </a:solidFill>
              </a:endParaRPr>
            </a:p>
          </p:txBody>
        </p:sp>
        <p:pic>
          <p:nvPicPr>
            <p:cNvPr id="42" name="Imagen 41"/>
            <p:cNvPicPr>
              <a:picLocks noChangeAspect="1"/>
            </p:cNvPicPr>
            <p:nvPr/>
          </p:nvPicPr>
          <p:blipFill rotWithShape="1">
            <a:blip r:embed="rId4" cstate="print"/>
            <a:srcRect l="12735" t="11495" r="12535" b="24468"/>
            <a:stretch/>
          </p:blipFill>
          <p:spPr>
            <a:xfrm>
              <a:off x="419633" y="2357820"/>
              <a:ext cx="620696" cy="576000"/>
            </a:xfrm>
            <a:prstGeom prst="rect">
              <a:avLst/>
            </a:prstGeom>
          </p:spPr>
        </p:pic>
        <p:pic>
          <p:nvPicPr>
            <p:cNvPr id="43" name="Imagen 42"/>
            <p:cNvPicPr>
              <a:picLocks noChangeAspect="1"/>
            </p:cNvPicPr>
            <p:nvPr/>
          </p:nvPicPr>
          <p:blipFill rotWithShape="1">
            <a:blip r:embed="rId5" cstate="print"/>
            <a:srcRect l="32511" t="454" r="45387" b="66607"/>
            <a:stretch/>
          </p:blipFill>
          <p:spPr>
            <a:xfrm>
              <a:off x="1031858" y="2357820"/>
              <a:ext cx="370056" cy="576000"/>
            </a:xfrm>
            <a:prstGeom prst="rect">
              <a:avLst/>
            </a:prstGeom>
          </p:spPr>
        </p:pic>
        <p:pic>
          <p:nvPicPr>
            <p:cNvPr id="44" name="Imagen 43"/>
            <p:cNvPicPr>
              <a:picLocks noChangeAspect="1"/>
            </p:cNvPicPr>
            <p:nvPr/>
          </p:nvPicPr>
          <p:blipFill rotWithShape="1">
            <a:blip r:embed="rId6" cstate="print"/>
            <a:srcRect l="2145" t="3403" r="2721" b="9540"/>
            <a:stretch/>
          </p:blipFill>
          <p:spPr>
            <a:xfrm>
              <a:off x="1408987" y="2357820"/>
              <a:ext cx="934824" cy="576000"/>
            </a:xfrm>
            <a:prstGeom prst="rect">
              <a:avLst/>
            </a:prstGeom>
          </p:spPr>
        </p:pic>
        <p:pic>
          <p:nvPicPr>
            <p:cNvPr id="45" name="Imagen 44"/>
            <p:cNvPicPr>
              <a:picLocks noChangeAspect="1"/>
            </p:cNvPicPr>
            <p:nvPr/>
          </p:nvPicPr>
          <p:blipFill rotWithShape="1">
            <a:blip r:embed="rId4" cstate="print"/>
            <a:srcRect l="12735" t="11495" r="12535" b="24468"/>
            <a:stretch/>
          </p:blipFill>
          <p:spPr>
            <a:xfrm>
              <a:off x="2345450" y="2357820"/>
              <a:ext cx="620696" cy="576000"/>
            </a:xfrm>
            <a:prstGeom prst="rect">
              <a:avLst/>
            </a:prstGeom>
          </p:spPr>
        </p:pic>
        <p:pic>
          <p:nvPicPr>
            <p:cNvPr id="46" name="Imagen 45"/>
            <p:cNvPicPr>
              <a:picLocks noChangeAspect="1"/>
            </p:cNvPicPr>
            <p:nvPr/>
          </p:nvPicPr>
          <p:blipFill rotWithShape="1">
            <a:blip r:embed="rId5" cstate="print"/>
            <a:srcRect l="32511" t="454" r="45387" b="66607"/>
            <a:stretch/>
          </p:blipFill>
          <p:spPr>
            <a:xfrm>
              <a:off x="3007103" y="2357820"/>
              <a:ext cx="370056" cy="576000"/>
            </a:xfrm>
            <a:prstGeom prst="rect">
              <a:avLst/>
            </a:prstGeom>
          </p:spPr>
        </p:pic>
        <p:pic>
          <p:nvPicPr>
            <p:cNvPr id="47" name="Imagen 46"/>
            <p:cNvPicPr>
              <a:picLocks noChangeAspect="1"/>
            </p:cNvPicPr>
            <p:nvPr/>
          </p:nvPicPr>
          <p:blipFill rotWithShape="1">
            <a:blip r:embed="rId6" cstate="print"/>
            <a:srcRect l="2145" t="3403" r="2721" b="9540"/>
            <a:stretch/>
          </p:blipFill>
          <p:spPr>
            <a:xfrm>
              <a:off x="3384232" y="2357820"/>
              <a:ext cx="934824" cy="576000"/>
            </a:xfrm>
            <a:prstGeom prst="rect">
              <a:avLst/>
            </a:prstGeom>
          </p:spPr>
        </p:pic>
        <p:pic>
          <p:nvPicPr>
            <p:cNvPr id="48" name="Imagen 47"/>
            <p:cNvPicPr>
              <a:picLocks noChangeAspect="1"/>
            </p:cNvPicPr>
            <p:nvPr/>
          </p:nvPicPr>
          <p:blipFill rotWithShape="1">
            <a:blip r:embed="rId4" cstate="print"/>
            <a:srcRect l="12735" t="11495" r="12535" b="24468"/>
            <a:stretch/>
          </p:blipFill>
          <p:spPr>
            <a:xfrm>
              <a:off x="4322102" y="2357821"/>
              <a:ext cx="620696" cy="576000"/>
            </a:xfrm>
            <a:prstGeom prst="rect">
              <a:avLst/>
            </a:prstGeom>
          </p:spPr>
        </p:pic>
        <p:pic>
          <p:nvPicPr>
            <p:cNvPr id="49" name="Imagen 48"/>
            <p:cNvPicPr>
              <a:picLocks noChangeAspect="1"/>
            </p:cNvPicPr>
            <p:nvPr/>
          </p:nvPicPr>
          <p:blipFill rotWithShape="1">
            <a:blip r:embed="rId5" cstate="print"/>
            <a:srcRect l="32511" t="454" r="45387" b="66607"/>
            <a:stretch/>
          </p:blipFill>
          <p:spPr>
            <a:xfrm>
              <a:off x="4950803" y="2357821"/>
              <a:ext cx="370056" cy="576000"/>
            </a:xfrm>
            <a:prstGeom prst="rect">
              <a:avLst/>
            </a:prstGeom>
          </p:spPr>
        </p:pic>
        <p:pic>
          <p:nvPicPr>
            <p:cNvPr id="50" name="Imagen 49"/>
            <p:cNvPicPr>
              <a:picLocks noChangeAspect="1"/>
            </p:cNvPicPr>
            <p:nvPr/>
          </p:nvPicPr>
          <p:blipFill rotWithShape="1">
            <a:blip r:embed="rId6" cstate="print"/>
            <a:srcRect l="2145" t="3403" r="2721" b="9540"/>
            <a:stretch/>
          </p:blipFill>
          <p:spPr>
            <a:xfrm>
              <a:off x="5336170" y="2357821"/>
              <a:ext cx="934824" cy="576000"/>
            </a:xfrm>
            <a:prstGeom prst="rect">
              <a:avLst/>
            </a:prstGeom>
          </p:spPr>
        </p:pic>
        <p:pic>
          <p:nvPicPr>
            <p:cNvPr id="51" name="Imagen 50"/>
            <p:cNvPicPr>
              <a:picLocks noChangeAspect="1"/>
            </p:cNvPicPr>
            <p:nvPr/>
          </p:nvPicPr>
          <p:blipFill rotWithShape="1">
            <a:blip r:embed="rId4" cstate="print"/>
            <a:srcRect l="12735" t="11495" r="12535" b="24468"/>
            <a:stretch/>
          </p:blipFill>
          <p:spPr>
            <a:xfrm>
              <a:off x="6300393" y="2345149"/>
              <a:ext cx="620696" cy="576000"/>
            </a:xfrm>
            <a:prstGeom prst="rect">
              <a:avLst/>
            </a:prstGeom>
          </p:spPr>
        </p:pic>
      </p:grpSp>
      <p:sp>
        <p:nvSpPr>
          <p:cNvPr id="52" name="TextBox 19"/>
          <p:cNvSpPr txBox="1">
            <a:spLocks noChangeArrowheads="1"/>
          </p:cNvSpPr>
          <p:nvPr/>
        </p:nvSpPr>
        <p:spPr bwMode="auto">
          <a:xfrm>
            <a:off x="7272518" y="1190025"/>
            <a:ext cx="1871482" cy="39395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sz="2000">
                <a:solidFill>
                  <a:schemeClr val="tx1"/>
                </a:solidFill>
                <a:latin typeface="맑은 고딕" pitchFamily="34" charset="-127"/>
                <a:ea typeface="맑은 고딕" pitchFamily="34" charset="-127"/>
              </a:defRPr>
            </a:lvl1pPr>
            <a:lvl2pPr marL="742950" indent="-285750" eaLnBrk="0" hangingPunct="0">
              <a:defRPr kumimoji="1" sz="2000">
                <a:solidFill>
                  <a:schemeClr val="tx1"/>
                </a:solidFill>
                <a:latin typeface="맑은 고딕" pitchFamily="34" charset="-127"/>
                <a:ea typeface="맑은 고딕" pitchFamily="34" charset="-127"/>
              </a:defRPr>
            </a:lvl2pPr>
            <a:lvl3pPr marL="1143000" indent="-228600" eaLnBrk="0" hangingPunct="0">
              <a:defRPr kumimoji="1" sz="2000">
                <a:solidFill>
                  <a:schemeClr val="tx1"/>
                </a:solidFill>
                <a:latin typeface="맑은 고딕" pitchFamily="34" charset="-127"/>
                <a:ea typeface="맑은 고딕" pitchFamily="34" charset="-127"/>
              </a:defRPr>
            </a:lvl3pPr>
            <a:lvl4pPr marL="1600200" indent="-228600" eaLnBrk="0" hangingPunct="0">
              <a:defRPr kumimoji="1" sz="2000">
                <a:solidFill>
                  <a:schemeClr val="tx1"/>
                </a:solidFill>
                <a:latin typeface="맑은 고딕" pitchFamily="34" charset="-127"/>
                <a:ea typeface="맑은 고딕" pitchFamily="34" charset="-127"/>
              </a:defRPr>
            </a:lvl4pPr>
            <a:lvl5pPr marL="2057400" indent="-228600" eaLnBrk="0" hangingPunct="0">
              <a:defRPr kumimoji="1" sz="2000">
                <a:solidFill>
                  <a:schemeClr val="tx1"/>
                </a:solidFill>
                <a:latin typeface="맑은 고딕" pitchFamily="34" charset="-127"/>
                <a:ea typeface="맑은 고딕" pitchFamily="34" charset="-127"/>
              </a:defRPr>
            </a:lvl5pPr>
            <a:lvl6pPr marL="25146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6pPr>
            <a:lvl7pPr marL="29718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7pPr>
            <a:lvl8pPr marL="34290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8pPr>
            <a:lvl9pPr marL="38862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9pPr>
          </a:lstStyle>
          <a:p>
            <a:pPr eaLnBrk="1" fontAlgn="base" hangingPunct="1">
              <a:spcBef>
                <a:spcPct val="50000"/>
              </a:spcBef>
              <a:spcAft>
                <a:spcPct val="0"/>
              </a:spcAft>
            </a:pPr>
            <a:r>
              <a:rPr lang="es-CO" altLang="ko-KR" sz="1000" dirty="0" smtClean="0">
                <a:solidFill>
                  <a:srgbClr val="000000"/>
                </a:solidFill>
                <a:latin typeface="Verdana" pitchFamily="34" charset="0"/>
              </a:rPr>
              <a:t>Recurso interactivo expositivo simple con inclusión de plantilla (completar espacios en blanco y arrastre)</a:t>
            </a:r>
          </a:p>
          <a:p>
            <a:pPr eaLnBrk="1" fontAlgn="base" hangingPunct="1">
              <a:spcBef>
                <a:spcPct val="50000"/>
              </a:spcBef>
              <a:spcAft>
                <a:spcPct val="0"/>
              </a:spcAft>
            </a:pPr>
            <a:r>
              <a:rPr lang="es-CO" altLang="ko-KR" sz="1000" b="1" dirty="0" smtClean="0">
                <a:solidFill>
                  <a:srgbClr val="000000"/>
                </a:solidFill>
                <a:latin typeface="Verdana" pitchFamily="34" charset="0"/>
              </a:rPr>
              <a:t>Completar espacios en blanco</a:t>
            </a:r>
          </a:p>
          <a:p>
            <a:pPr eaLnBrk="1" fontAlgn="base" hangingPunct="1">
              <a:spcBef>
                <a:spcPct val="50000"/>
              </a:spcBef>
              <a:spcAft>
                <a:spcPct val="0"/>
              </a:spcAft>
            </a:pPr>
            <a:r>
              <a:rPr lang="es-CO" altLang="ko-KR" sz="1000" dirty="0" smtClean="0">
                <a:solidFill>
                  <a:srgbClr val="000000"/>
                </a:solidFill>
                <a:latin typeface="Verdana" pitchFamily="34" charset="0"/>
              </a:rPr>
              <a:t>Se muestra la explicación resaltando la palabra “secuencia”, acompañada por la secuencia que se muestra en la imagen. Es importante que sean los elementos y la cantidad que de ellos se ven. </a:t>
            </a:r>
          </a:p>
          <a:p>
            <a:pPr eaLnBrk="1" fontAlgn="base" hangingPunct="1">
              <a:spcBef>
                <a:spcPct val="50000"/>
              </a:spcBef>
              <a:spcAft>
                <a:spcPct val="0"/>
              </a:spcAft>
            </a:pPr>
            <a:r>
              <a:rPr lang="es-CO" altLang="ko-KR" sz="1000" dirty="0" smtClean="0">
                <a:solidFill>
                  <a:srgbClr val="000000"/>
                </a:solidFill>
                <a:latin typeface="Verdana" pitchFamily="34" charset="0"/>
              </a:rPr>
              <a:t>Se debe habilitar un espacio para que el usuario escriba una definición (el espacio debe ser suficiente para una definición)</a:t>
            </a:r>
          </a:p>
          <a:p>
            <a:pPr eaLnBrk="1" fontAlgn="base" hangingPunct="1">
              <a:spcBef>
                <a:spcPct val="50000"/>
              </a:spcBef>
              <a:spcAft>
                <a:spcPct val="0"/>
              </a:spcAft>
            </a:pPr>
            <a:r>
              <a:rPr lang="es-CO" altLang="ko-KR" sz="1000" dirty="0" smtClean="0">
                <a:solidFill>
                  <a:srgbClr val="000000"/>
                </a:solidFill>
                <a:latin typeface="Verdana" pitchFamily="34" charset="0"/>
              </a:rPr>
              <a:t>El recurso no valida respuesta. </a:t>
            </a:r>
            <a:endParaRPr lang="es-CO" altLang="ko-KR" sz="1000" dirty="0">
              <a:solidFill>
                <a:srgbClr val="000000"/>
              </a:solidFill>
              <a:latin typeface="Verdana" pitchFamily="34" charset="0"/>
            </a:endParaRPr>
          </a:p>
        </p:txBody>
      </p:sp>
    </p:spTree>
    <p:extLst>
      <p:ext uri="{BB962C8B-B14F-4D97-AF65-F5344CB8AC3E}">
        <p14:creationId xmlns:p14="http://schemas.microsoft.com/office/powerpoint/2010/main" xmlns="" val="14078170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0" name="Imagen 19"/>
          <p:cNvPicPr>
            <a:picLocks noChangeAspect="1"/>
          </p:cNvPicPr>
          <p:nvPr/>
        </p:nvPicPr>
        <p:blipFill>
          <a:blip r:embed="rId3" cstate="print">
            <a:grayscl/>
          </a:blip>
          <a:stretch>
            <a:fillRect/>
          </a:stretch>
        </p:blipFill>
        <p:spPr>
          <a:xfrm>
            <a:off x="22643" y="609597"/>
            <a:ext cx="7327860" cy="4008251"/>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Matemáticas</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306526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Reconocimiento de secuencias de figuras.</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2/4</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228767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Secuencias y patrones</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1</a:t>
            </a:r>
            <a:endParaRPr lang="es-CO" sz="1200" dirty="0"/>
          </a:p>
        </p:txBody>
      </p:sp>
      <p:sp>
        <p:nvSpPr>
          <p:cNvPr id="24" name="CuadroTexto 23"/>
          <p:cNvSpPr txBox="1"/>
          <p:nvPr/>
        </p:nvSpPr>
        <p:spPr>
          <a:xfrm>
            <a:off x="7367148" y="153710"/>
            <a:ext cx="161294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M_G01_U05_L02_03_01</a:t>
            </a:r>
            <a:endParaRPr lang="es-CO" sz="1000" dirty="0">
              <a:latin typeface="Arial" panose="020B0604020202020204" pitchFamily="34" charset="0"/>
              <a:cs typeface="Arial" panose="020B0604020202020204" pitchFamily="34" charset="0"/>
            </a:endParaRPr>
          </a:p>
        </p:txBody>
      </p:sp>
      <p:sp>
        <p:nvSpPr>
          <p:cNvPr id="38" name="CuadroTexto 37"/>
          <p:cNvSpPr txBox="1"/>
          <p:nvPr/>
        </p:nvSpPr>
        <p:spPr>
          <a:xfrm>
            <a:off x="263611" y="1567618"/>
            <a:ext cx="6837405" cy="646331"/>
          </a:xfrm>
          <a:prstGeom prst="rect">
            <a:avLst/>
          </a:prstGeom>
          <a:noFill/>
        </p:spPr>
        <p:txBody>
          <a:bodyPr wrap="square" rtlCol="0">
            <a:spAutoFit/>
          </a:bodyPr>
          <a:lstStyle/>
          <a:p>
            <a:r>
              <a:rPr lang="es-CO" sz="1600" dirty="0" smtClean="0"/>
              <a:t>Una </a:t>
            </a:r>
            <a:r>
              <a:rPr lang="es-CO" sz="2000" b="1" dirty="0" smtClean="0">
                <a:solidFill>
                  <a:srgbClr val="0070C0"/>
                </a:solidFill>
                <a:effectLst>
                  <a:outerShdw blurRad="38100" dist="38100" dir="2700000" algn="tl">
                    <a:srgbClr val="000000">
                      <a:alpha val="43137"/>
                    </a:srgbClr>
                  </a:outerShdw>
                </a:effectLst>
              </a:rPr>
              <a:t>secuencia</a:t>
            </a:r>
            <a:r>
              <a:rPr lang="es-CO" sz="2000" dirty="0" smtClean="0">
                <a:effectLst>
                  <a:outerShdw blurRad="38100" dist="38100" dir="2700000" algn="tl">
                    <a:srgbClr val="000000">
                      <a:alpha val="43137"/>
                    </a:srgbClr>
                  </a:outerShdw>
                </a:effectLst>
              </a:rPr>
              <a:t> </a:t>
            </a:r>
            <a:r>
              <a:rPr lang="es-CO" sz="1600" dirty="0" smtClean="0"/>
              <a:t>es un conjunto de objetos que se relacionan entre sí y se encuentran ordenados de una manera específica, uno seguido de otro. </a:t>
            </a:r>
            <a:endParaRPr lang="es-CO" sz="1600" dirty="0"/>
          </a:p>
        </p:txBody>
      </p:sp>
      <p:pic>
        <p:nvPicPr>
          <p:cNvPr id="42" name="Imagen 41"/>
          <p:cNvPicPr>
            <a:picLocks noChangeAspect="1"/>
          </p:cNvPicPr>
          <p:nvPr/>
        </p:nvPicPr>
        <p:blipFill rotWithShape="1">
          <a:blip r:embed="rId4" cstate="print"/>
          <a:srcRect l="12735" t="11495" r="12535" b="24468"/>
          <a:stretch/>
        </p:blipFill>
        <p:spPr>
          <a:xfrm>
            <a:off x="468972" y="2521287"/>
            <a:ext cx="620696" cy="576000"/>
          </a:xfrm>
          <a:prstGeom prst="rect">
            <a:avLst/>
          </a:prstGeom>
        </p:spPr>
      </p:pic>
      <p:pic>
        <p:nvPicPr>
          <p:cNvPr id="43" name="Imagen 42"/>
          <p:cNvPicPr>
            <a:picLocks noChangeAspect="1"/>
          </p:cNvPicPr>
          <p:nvPr/>
        </p:nvPicPr>
        <p:blipFill rotWithShape="1">
          <a:blip r:embed="rId5" cstate="print"/>
          <a:srcRect l="32511" t="454" r="45387" b="66607"/>
          <a:stretch/>
        </p:blipFill>
        <p:spPr>
          <a:xfrm>
            <a:off x="1081197" y="2521287"/>
            <a:ext cx="370056" cy="576000"/>
          </a:xfrm>
          <a:prstGeom prst="rect">
            <a:avLst/>
          </a:prstGeom>
        </p:spPr>
      </p:pic>
      <p:pic>
        <p:nvPicPr>
          <p:cNvPr id="44" name="Imagen 43"/>
          <p:cNvPicPr>
            <a:picLocks noChangeAspect="1"/>
          </p:cNvPicPr>
          <p:nvPr/>
        </p:nvPicPr>
        <p:blipFill rotWithShape="1">
          <a:blip r:embed="rId6" cstate="print"/>
          <a:srcRect l="2145" t="3403" r="2721" b="9540"/>
          <a:stretch/>
        </p:blipFill>
        <p:spPr>
          <a:xfrm>
            <a:off x="1458326" y="2521287"/>
            <a:ext cx="934824" cy="576000"/>
          </a:xfrm>
          <a:prstGeom prst="rect">
            <a:avLst/>
          </a:prstGeom>
        </p:spPr>
      </p:pic>
      <p:pic>
        <p:nvPicPr>
          <p:cNvPr id="45" name="Imagen 44"/>
          <p:cNvPicPr>
            <a:picLocks noChangeAspect="1"/>
          </p:cNvPicPr>
          <p:nvPr/>
        </p:nvPicPr>
        <p:blipFill rotWithShape="1">
          <a:blip r:embed="rId4" cstate="print"/>
          <a:srcRect l="12735" t="11495" r="12535" b="24468"/>
          <a:stretch/>
        </p:blipFill>
        <p:spPr>
          <a:xfrm>
            <a:off x="2394789" y="2521287"/>
            <a:ext cx="620696" cy="576000"/>
          </a:xfrm>
          <a:prstGeom prst="rect">
            <a:avLst/>
          </a:prstGeom>
        </p:spPr>
      </p:pic>
      <p:pic>
        <p:nvPicPr>
          <p:cNvPr id="46" name="Imagen 45"/>
          <p:cNvPicPr>
            <a:picLocks noChangeAspect="1"/>
          </p:cNvPicPr>
          <p:nvPr/>
        </p:nvPicPr>
        <p:blipFill rotWithShape="1">
          <a:blip r:embed="rId5" cstate="print"/>
          <a:srcRect l="32511" t="454" r="45387" b="66607"/>
          <a:stretch/>
        </p:blipFill>
        <p:spPr>
          <a:xfrm>
            <a:off x="3056442" y="2521287"/>
            <a:ext cx="370056" cy="576000"/>
          </a:xfrm>
          <a:prstGeom prst="rect">
            <a:avLst/>
          </a:prstGeom>
        </p:spPr>
      </p:pic>
      <p:pic>
        <p:nvPicPr>
          <p:cNvPr id="47" name="Imagen 46"/>
          <p:cNvPicPr>
            <a:picLocks noChangeAspect="1"/>
          </p:cNvPicPr>
          <p:nvPr/>
        </p:nvPicPr>
        <p:blipFill rotWithShape="1">
          <a:blip r:embed="rId6" cstate="print"/>
          <a:srcRect l="2145" t="3403" r="2721" b="9540"/>
          <a:stretch/>
        </p:blipFill>
        <p:spPr>
          <a:xfrm>
            <a:off x="3433571" y="2521287"/>
            <a:ext cx="934824" cy="576000"/>
          </a:xfrm>
          <a:prstGeom prst="rect">
            <a:avLst/>
          </a:prstGeom>
        </p:spPr>
      </p:pic>
      <p:pic>
        <p:nvPicPr>
          <p:cNvPr id="48" name="Imagen 47"/>
          <p:cNvPicPr>
            <a:picLocks noChangeAspect="1"/>
          </p:cNvPicPr>
          <p:nvPr/>
        </p:nvPicPr>
        <p:blipFill rotWithShape="1">
          <a:blip r:embed="rId4" cstate="print"/>
          <a:srcRect l="12735" t="11495" r="12535" b="24468"/>
          <a:stretch/>
        </p:blipFill>
        <p:spPr>
          <a:xfrm>
            <a:off x="4371441" y="2521288"/>
            <a:ext cx="620696" cy="576000"/>
          </a:xfrm>
          <a:prstGeom prst="rect">
            <a:avLst/>
          </a:prstGeom>
        </p:spPr>
      </p:pic>
      <p:pic>
        <p:nvPicPr>
          <p:cNvPr id="49" name="Imagen 48"/>
          <p:cNvPicPr>
            <a:picLocks noChangeAspect="1"/>
          </p:cNvPicPr>
          <p:nvPr/>
        </p:nvPicPr>
        <p:blipFill rotWithShape="1">
          <a:blip r:embed="rId5" cstate="print"/>
          <a:srcRect l="32511" t="454" r="45387" b="66607"/>
          <a:stretch/>
        </p:blipFill>
        <p:spPr>
          <a:xfrm>
            <a:off x="5000142" y="2521288"/>
            <a:ext cx="370056" cy="576000"/>
          </a:xfrm>
          <a:prstGeom prst="rect">
            <a:avLst/>
          </a:prstGeom>
        </p:spPr>
      </p:pic>
      <p:pic>
        <p:nvPicPr>
          <p:cNvPr id="50" name="Imagen 49"/>
          <p:cNvPicPr>
            <a:picLocks noChangeAspect="1"/>
          </p:cNvPicPr>
          <p:nvPr/>
        </p:nvPicPr>
        <p:blipFill rotWithShape="1">
          <a:blip r:embed="rId6" cstate="print"/>
          <a:srcRect l="2145" t="3403" r="2721" b="9540"/>
          <a:stretch/>
        </p:blipFill>
        <p:spPr>
          <a:xfrm>
            <a:off x="5385509" y="2521288"/>
            <a:ext cx="934824" cy="576000"/>
          </a:xfrm>
          <a:prstGeom prst="rect">
            <a:avLst/>
          </a:prstGeom>
        </p:spPr>
      </p:pic>
      <p:pic>
        <p:nvPicPr>
          <p:cNvPr id="51" name="Imagen 50"/>
          <p:cNvPicPr>
            <a:picLocks noChangeAspect="1"/>
          </p:cNvPicPr>
          <p:nvPr/>
        </p:nvPicPr>
        <p:blipFill rotWithShape="1">
          <a:blip r:embed="rId4" cstate="print"/>
          <a:srcRect l="12735" t="11495" r="12535" b="24468"/>
          <a:stretch/>
        </p:blipFill>
        <p:spPr>
          <a:xfrm>
            <a:off x="6349732" y="2508616"/>
            <a:ext cx="620696" cy="576000"/>
          </a:xfrm>
          <a:prstGeom prst="rect">
            <a:avLst/>
          </a:prstGeom>
        </p:spPr>
      </p:pic>
      <p:sp>
        <p:nvSpPr>
          <p:cNvPr id="28" name="CuadroTexto 27"/>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grpSp>
        <p:nvGrpSpPr>
          <p:cNvPr id="12" name="Grupo 11"/>
          <p:cNvGrpSpPr/>
          <p:nvPr/>
        </p:nvGrpSpPr>
        <p:grpSpPr>
          <a:xfrm>
            <a:off x="267036" y="3410100"/>
            <a:ext cx="6850454" cy="738664"/>
            <a:chOff x="267036" y="3410100"/>
            <a:chExt cx="6850454" cy="738664"/>
          </a:xfrm>
        </p:grpSpPr>
        <p:sp>
          <p:nvSpPr>
            <p:cNvPr id="40" name="CuadroTexto 39"/>
            <p:cNvSpPr txBox="1"/>
            <p:nvPr/>
          </p:nvSpPr>
          <p:spPr>
            <a:xfrm>
              <a:off x="267036" y="3410100"/>
              <a:ext cx="6850454" cy="738664"/>
            </a:xfrm>
            <a:prstGeom prst="rect">
              <a:avLst/>
            </a:prstGeom>
            <a:noFill/>
          </p:spPr>
          <p:txBody>
            <a:bodyPr wrap="square" rtlCol="0">
              <a:spAutoFit/>
            </a:bodyPr>
            <a:lstStyle/>
            <a:p>
              <a:r>
                <a:rPr lang="es-CO" sz="2400" b="1" dirty="0" smtClean="0">
                  <a:solidFill>
                    <a:srgbClr val="0070C0"/>
                  </a:solidFill>
                  <a:effectLst>
                    <a:outerShdw blurRad="38100" dist="38100" dir="2700000" algn="tl">
                      <a:srgbClr val="000000">
                        <a:alpha val="43137"/>
                      </a:srgbClr>
                    </a:outerShdw>
                  </a:effectLst>
                </a:rPr>
                <a:t>Secuencia</a:t>
              </a:r>
              <a:r>
                <a:rPr lang="es-CO" dirty="0" smtClean="0"/>
                <a:t>: </a:t>
              </a:r>
            </a:p>
            <a:p>
              <a:r>
                <a:rPr lang="es-CO" dirty="0" smtClean="0"/>
                <a:t>Casa, árbol, bicicleta, casa, árbol, bicicleta, casa,                   ,                    .</a:t>
              </a:r>
              <a:endParaRPr lang="es-CO" dirty="0"/>
            </a:p>
          </p:txBody>
        </p:sp>
        <p:sp>
          <p:nvSpPr>
            <p:cNvPr id="8" name="Rectángulo 7"/>
            <p:cNvSpPr/>
            <p:nvPr/>
          </p:nvSpPr>
          <p:spPr>
            <a:xfrm>
              <a:off x="4835609" y="3779432"/>
              <a:ext cx="936000" cy="318169"/>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100" b="1" dirty="0" smtClean="0">
                  <a:solidFill>
                    <a:srgbClr val="FF0000"/>
                  </a:solidFill>
                </a:rPr>
                <a:t>árbol</a:t>
              </a:r>
              <a:endParaRPr lang="es-CO" sz="1100" b="1" dirty="0">
                <a:solidFill>
                  <a:srgbClr val="FF0000"/>
                </a:solidFill>
              </a:endParaRPr>
            </a:p>
          </p:txBody>
        </p:sp>
        <p:sp>
          <p:nvSpPr>
            <p:cNvPr id="30" name="Rectángulo 29"/>
            <p:cNvSpPr/>
            <p:nvPr/>
          </p:nvSpPr>
          <p:spPr>
            <a:xfrm>
              <a:off x="5918884" y="3779431"/>
              <a:ext cx="936000" cy="318169"/>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100" b="1" dirty="0" smtClean="0">
                  <a:solidFill>
                    <a:srgbClr val="FF0000"/>
                  </a:solidFill>
                </a:rPr>
                <a:t>bicicleta</a:t>
              </a:r>
              <a:endParaRPr lang="es-CO" sz="1100" b="1" dirty="0">
                <a:solidFill>
                  <a:srgbClr val="FF0000"/>
                </a:solidFill>
              </a:endParaRPr>
            </a:p>
          </p:txBody>
        </p:sp>
      </p:grpSp>
      <p:sp>
        <p:nvSpPr>
          <p:cNvPr id="32" name="TextBox 19"/>
          <p:cNvSpPr txBox="1">
            <a:spLocks noChangeArrowheads="1"/>
          </p:cNvSpPr>
          <p:nvPr/>
        </p:nvSpPr>
        <p:spPr bwMode="auto">
          <a:xfrm>
            <a:off x="7272518" y="1255929"/>
            <a:ext cx="1871482" cy="24006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sz="2000">
                <a:solidFill>
                  <a:schemeClr val="tx1"/>
                </a:solidFill>
                <a:latin typeface="맑은 고딕" pitchFamily="34" charset="-127"/>
                <a:ea typeface="맑은 고딕" pitchFamily="34" charset="-127"/>
              </a:defRPr>
            </a:lvl1pPr>
            <a:lvl2pPr marL="742950" indent="-285750" eaLnBrk="0" hangingPunct="0">
              <a:defRPr kumimoji="1" sz="2000">
                <a:solidFill>
                  <a:schemeClr val="tx1"/>
                </a:solidFill>
                <a:latin typeface="맑은 고딕" pitchFamily="34" charset="-127"/>
                <a:ea typeface="맑은 고딕" pitchFamily="34" charset="-127"/>
              </a:defRPr>
            </a:lvl2pPr>
            <a:lvl3pPr marL="1143000" indent="-228600" eaLnBrk="0" hangingPunct="0">
              <a:defRPr kumimoji="1" sz="2000">
                <a:solidFill>
                  <a:schemeClr val="tx1"/>
                </a:solidFill>
                <a:latin typeface="맑은 고딕" pitchFamily="34" charset="-127"/>
                <a:ea typeface="맑은 고딕" pitchFamily="34" charset="-127"/>
              </a:defRPr>
            </a:lvl3pPr>
            <a:lvl4pPr marL="1600200" indent="-228600" eaLnBrk="0" hangingPunct="0">
              <a:defRPr kumimoji="1" sz="2000">
                <a:solidFill>
                  <a:schemeClr val="tx1"/>
                </a:solidFill>
                <a:latin typeface="맑은 고딕" pitchFamily="34" charset="-127"/>
                <a:ea typeface="맑은 고딕" pitchFamily="34" charset="-127"/>
              </a:defRPr>
            </a:lvl4pPr>
            <a:lvl5pPr marL="2057400" indent="-228600" eaLnBrk="0" hangingPunct="0">
              <a:defRPr kumimoji="1" sz="2000">
                <a:solidFill>
                  <a:schemeClr val="tx1"/>
                </a:solidFill>
                <a:latin typeface="맑은 고딕" pitchFamily="34" charset="-127"/>
                <a:ea typeface="맑은 고딕" pitchFamily="34" charset="-127"/>
              </a:defRPr>
            </a:lvl5pPr>
            <a:lvl6pPr marL="25146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6pPr>
            <a:lvl7pPr marL="29718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7pPr>
            <a:lvl8pPr marL="34290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8pPr>
            <a:lvl9pPr marL="38862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9pPr>
          </a:lstStyle>
          <a:p>
            <a:pPr eaLnBrk="1" fontAlgn="base" hangingPunct="1">
              <a:spcBef>
                <a:spcPct val="50000"/>
              </a:spcBef>
              <a:spcAft>
                <a:spcPct val="0"/>
              </a:spcAft>
            </a:pPr>
            <a:r>
              <a:rPr lang="es-CO" altLang="ko-KR" sz="1000" dirty="0" smtClean="0">
                <a:solidFill>
                  <a:srgbClr val="000000"/>
                </a:solidFill>
                <a:latin typeface="Verdana" pitchFamily="34" charset="0"/>
              </a:rPr>
              <a:t>Se mantiene la imagen y en las explicaciones el resaltado de la palabra “secuencia”.</a:t>
            </a:r>
          </a:p>
          <a:p>
            <a:pPr eaLnBrk="1" fontAlgn="base" hangingPunct="1">
              <a:spcBef>
                <a:spcPct val="50000"/>
              </a:spcBef>
              <a:spcAft>
                <a:spcPct val="0"/>
              </a:spcAft>
            </a:pPr>
            <a:r>
              <a:rPr lang="es-CO" altLang="ko-KR" sz="1000" b="1" dirty="0" smtClean="0">
                <a:solidFill>
                  <a:srgbClr val="000000"/>
                </a:solidFill>
                <a:latin typeface="Verdana" pitchFamily="34" charset="0"/>
              </a:rPr>
              <a:t>Completar espacios en blanco</a:t>
            </a:r>
          </a:p>
          <a:p>
            <a:pPr eaLnBrk="1" fontAlgn="base" hangingPunct="1">
              <a:spcBef>
                <a:spcPct val="50000"/>
              </a:spcBef>
              <a:spcAft>
                <a:spcPct val="0"/>
              </a:spcAft>
            </a:pPr>
            <a:r>
              <a:rPr lang="es-CO" altLang="ko-KR" sz="1000" dirty="0" smtClean="0">
                <a:solidFill>
                  <a:srgbClr val="000000"/>
                </a:solidFill>
                <a:latin typeface="Verdana" pitchFamily="34" charset="0"/>
              </a:rPr>
              <a:t>Se deben habilitar dos espacios para que el usuario continúe la secuencia. </a:t>
            </a:r>
          </a:p>
          <a:p>
            <a:pPr eaLnBrk="1" fontAlgn="base" hangingPunct="1">
              <a:spcBef>
                <a:spcPct val="50000"/>
              </a:spcBef>
              <a:spcAft>
                <a:spcPct val="0"/>
              </a:spcAft>
            </a:pPr>
            <a:endParaRPr lang="es-CO" altLang="ko-KR" sz="1000" dirty="0">
              <a:solidFill>
                <a:srgbClr val="000000"/>
              </a:solidFill>
              <a:latin typeface="Verdana" pitchFamily="34" charset="0"/>
            </a:endParaRPr>
          </a:p>
          <a:p>
            <a:pPr eaLnBrk="1" fontAlgn="base" hangingPunct="1">
              <a:spcBef>
                <a:spcPct val="50000"/>
              </a:spcBef>
              <a:spcAft>
                <a:spcPct val="0"/>
              </a:spcAft>
            </a:pPr>
            <a:r>
              <a:rPr lang="es-CO" altLang="ko-KR" sz="1000" dirty="0" smtClean="0">
                <a:solidFill>
                  <a:srgbClr val="000000"/>
                </a:solidFill>
                <a:latin typeface="Verdana" pitchFamily="34" charset="0"/>
              </a:rPr>
              <a:t>Las respuestas correctas se muestran en rojo. </a:t>
            </a:r>
            <a:endParaRPr lang="es-CO" altLang="ko-KR" sz="1000" dirty="0">
              <a:solidFill>
                <a:srgbClr val="000000"/>
              </a:solidFill>
              <a:latin typeface="Verdana" pitchFamily="34" charset="0"/>
            </a:endParaRPr>
          </a:p>
        </p:txBody>
      </p:sp>
    </p:spTree>
    <p:extLst>
      <p:ext uri="{BB962C8B-B14F-4D97-AF65-F5344CB8AC3E}">
        <p14:creationId xmlns:p14="http://schemas.microsoft.com/office/powerpoint/2010/main" xmlns="" val="34728352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0" name="Imagen 19"/>
          <p:cNvPicPr>
            <a:picLocks noChangeAspect="1"/>
          </p:cNvPicPr>
          <p:nvPr/>
        </p:nvPicPr>
        <p:blipFill>
          <a:blip r:embed="rId3" cstate="print">
            <a:grayscl/>
          </a:blip>
          <a:stretch>
            <a:fillRect/>
          </a:stretch>
        </p:blipFill>
        <p:spPr>
          <a:xfrm>
            <a:off x="22643" y="609597"/>
            <a:ext cx="7327860" cy="4008251"/>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Matemáticas</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306526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Reconocimiento de secuencias de figuras.</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3/4</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228767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Secuencias y patrones</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1</a:t>
            </a:r>
            <a:endParaRPr lang="es-CO" sz="1200" dirty="0"/>
          </a:p>
        </p:txBody>
      </p:sp>
      <p:sp>
        <p:nvSpPr>
          <p:cNvPr id="24" name="CuadroTexto 23"/>
          <p:cNvSpPr txBox="1"/>
          <p:nvPr/>
        </p:nvSpPr>
        <p:spPr>
          <a:xfrm>
            <a:off x="7367148" y="153710"/>
            <a:ext cx="161294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M_G01_U05_L02_03_01</a:t>
            </a:r>
            <a:endParaRPr lang="es-CO" sz="1000" dirty="0">
              <a:latin typeface="Arial" panose="020B0604020202020204" pitchFamily="34" charset="0"/>
              <a:cs typeface="Arial" panose="020B0604020202020204" pitchFamily="34" charset="0"/>
            </a:endParaRPr>
          </a:p>
        </p:txBody>
      </p:sp>
      <p:sp>
        <p:nvSpPr>
          <p:cNvPr id="38" name="CuadroTexto 37"/>
          <p:cNvSpPr txBox="1"/>
          <p:nvPr/>
        </p:nvSpPr>
        <p:spPr>
          <a:xfrm>
            <a:off x="164755" y="1542904"/>
            <a:ext cx="7175157" cy="461665"/>
          </a:xfrm>
          <a:prstGeom prst="rect">
            <a:avLst/>
          </a:prstGeom>
          <a:noFill/>
        </p:spPr>
        <p:txBody>
          <a:bodyPr wrap="square" rtlCol="0">
            <a:spAutoFit/>
          </a:bodyPr>
          <a:lstStyle/>
          <a:p>
            <a:r>
              <a:rPr lang="es-CO" dirty="0" smtClean="0"/>
              <a:t>Una </a:t>
            </a:r>
            <a:r>
              <a:rPr lang="es-CO" sz="2400" b="1" dirty="0" smtClean="0">
                <a:solidFill>
                  <a:srgbClr val="0070C0"/>
                </a:solidFill>
                <a:effectLst>
                  <a:outerShdw blurRad="38100" dist="38100" dir="2700000" algn="tl">
                    <a:srgbClr val="000000">
                      <a:alpha val="43137"/>
                    </a:srgbClr>
                  </a:outerShdw>
                </a:effectLst>
              </a:rPr>
              <a:t>secuencia</a:t>
            </a:r>
            <a:r>
              <a:rPr lang="es-CO" sz="2400" dirty="0" smtClean="0">
                <a:effectLst>
                  <a:outerShdw blurRad="38100" dist="38100" dir="2700000" algn="tl">
                    <a:srgbClr val="000000">
                      <a:alpha val="43137"/>
                    </a:srgbClr>
                  </a:outerShdw>
                </a:effectLst>
              </a:rPr>
              <a:t> </a:t>
            </a:r>
            <a:r>
              <a:rPr lang="es-CO" dirty="0" smtClean="0"/>
              <a:t>se construye por medio de una regla llamada </a:t>
            </a:r>
            <a:r>
              <a:rPr lang="es-CO" sz="2400" b="1" dirty="0" smtClean="0">
                <a:solidFill>
                  <a:srgbClr val="7030A0"/>
                </a:solidFill>
                <a:effectLst>
                  <a:outerShdw blurRad="38100" dist="38100" dir="2700000" algn="tl">
                    <a:srgbClr val="000000">
                      <a:alpha val="43137"/>
                    </a:srgbClr>
                  </a:outerShdw>
                </a:effectLst>
              </a:rPr>
              <a:t>patrón</a:t>
            </a:r>
            <a:r>
              <a:rPr lang="es-CO" dirty="0" smtClean="0"/>
              <a:t>. </a:t>
            </a:r>
            <a:endParaRPr lang="es-CO" dirty="0"/>
          </a:p>
        </p:txBody>
      </p:sp>
      <p:sp>
        <p:nvSpPr>
          <p:cNvPr id="28" name="CuadroTexto 27"/>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grpSp>
        <p:nvGrpSpPr>
          <p:cNvPr id="15" name="Grupo 14"/>
          <p:cNvGrpSpPr/>
          <p:nvPr/>
        </p:nvGrpSpPr>
        <p:grpSpPr>
          <a:xfrm>
            <a:off x="232929" y="2066865"/>
            <a:ext cx="6654796" cy="1047750"/>
            <a:chOff x="308312" y="2060452"/>
            <a:chExt cx="6654796" cy="1047750"/>
          </a:xfrm>
        </p:grpSpPr>
        <p:grpSp>
          <p:nvGrpSpPr>
            <p:cNvPr id="9" name="Grupo 8"/>
            <p:cNvGrpSpPr/>
            <p:nvPr/>
          </p:nvGrpSpPr>
          <p:grpSpPr>
            <a:xfrm>
              <a:off x="435845" y="2287550"/>
              <a:ext cx="6501456" cy="588672"/>
              <a:chOff x="477210" y="2365016"/>
              <a:chExt cx="6501456" cy="588672"/>
            </a:xfrm>
          </p:grpSpPr>
          <p:pic>
            <p:nvPicPr>
              <p:cNvPr id="42" name="Imagen 41"/>
              <p:cNvPicPr>
                <a:picLocks noChangeAspect="1"/>
              </p:cNvPicPr>
              <p:nvPr/>
            </p:nvPicPr>
            <p:blipFill rotWithShape="1">
              <a:blip r:embed="rId4" cstate="print"/>
              <a:srcRect l="12735" t="11495" r="12535" b="24468"/>
              <a:stretch/>
            </p:blipFill>
            <p:spPr>
              <a:xfrm>
                <a:off x="477210" y="2377687"/>
                <a:ext cx="620696" cy="576000"/>
              </a:xfrm>
              <a:prstGeom prst="rect">
                <a:avLst/>
              </a:prstGeom>
            </p:spPr>
          </p:pic>
          <p:pic>
            <p:nvPicPr>
              <p:cNvPr id="43" name="Imagen 42"/>
              <p:cNvPicPr>
                <a:picLocks noChangeAspect="1"/>
              </p:cNvPicPr>
              <p:nvPr/>
            </p:nvPicPr>
            <p:blipFill rotWithShape="1">
              <a:blip r:embed="rId5" cstate="print"/>
              <a:srcRect l="32511" t="454" r="45387" b="66607"/>
              <a:stretch/>
            </p:blipFill>
            <p:spPr>
              <a:xfrm>
                <a:off x="1089435" y="2377687"/>
                <a:ext cx="370056" cy="576000"/>
              </a:xfrm>
              <a:prstGeom prst="rect">
                <a:avLst/>
              </a:prstGeom>
            </p:spPr>
          </p:pic>
          <p:pic>
            <p:nvPicPr>
              <p:cNvPr id="44" name="Imagen 43"/>
              <p:cNvPicPr>
                <a:picLocks noChangeAspect="1"/>
              </p:cNvPicPr>
              <p:nvPr/>
            </p:nvPicPr>
            <p:blipFill rotWithShape="1">
              <a:blip r:embed="rId6" cstate="print"/>
              <a:srcRect l="2145" t="3403" r="2721" b="9540"/>
              <a:stretch/>
            </p:blipFill>
            <p:spPr>
              <a:xfrm>
                <a:off x="1466564" y="2377687"/>
                <a:ext cx="934824" cy="576000"/>
              </a:xfrm>
              <a:prstGeom prst="rect">
                <a:avLst/>
              </a:prstGeom>
            </p:spPr>
          </p:pic>
          <p:pic>
            <p:nvPicPr>
              <p:cNvPr id="45" name="Imagen 44"/>
              <p:cNvPicPr>
                <a:picLocks noChangeAspect="1"/>
              </p:cNvPicPr>
              <p:nvPr/>
            </p:nvPicPr>
            <p:blipFill rotWithShape="1">
              <a:blip r:embed="rId4" cstate="print"/>
              <a:srcRect l="12735" t="11495" r="12535" b="24468"/>
              <a:stretch/>
            </p:blipFill>
            <p:spPr>
              <a:xfrm>
                <a:off x="2403027" y="2377687"/>
                <a:ext cx="620696" cy="576000"/>
              </a:xfrm>
              <a:prstGeom prst="rect">
                <a:avLst/>
              </a:prstGeom>
            </p:spPr>
          </p:pic>
          <p:pic>
            <p:nvPicPr>
              <p:cNvPr id="46" name="Imagen 45"/>
              <p:cNvPicPr>
                <a:picLocks noChangeAspect="1"/>
              </p:cNvPicPr>
              <p:nvPr/>
            </p:nvPicPr>
            <p:blipFill rotWithShape="1">
              <a:blip r:embed="rId5" cstate="print"/>
              <a:srcRect l="32511" t="454" r="45387" b="66607"/>
              <a:stretch/>
            </p:blipFill>
            <p:spPr>
              <a:xfrm>
                <a:off x="3064680" y="2377687"/>
                <a:ext cx="370056" cy="576000"/>
              </a:xfrm>
              <a:prstGeom prst="rect">
                <a:avLst/>
              </a:prstGeom>
            </p:spPr>
          </p:pic>
          <p:pic>
            <p:nvPicPr>
              <p:cNvPr id="47" name="Imagen 46"/>
              <p:cNvPicPr>
                <a:picLocks noChangeAspect="1"/>
              </p:cNvPicPr>
              <p:nvPr/>
            </p:nvPicPr>
            <p:blipFill rotWithShape="1">
              <a:blip r:embed="rId6" cstate="print"/>
              <a:srcRect l="2145" t="3403" r="2721" b="9540"/>
              <a:stretch/>
            </p:blipFill>
            <p:spPr>
              <a:xfrm>
                <a:off x="3441809" y="2377687"/>
                <a:ext cx="934824" cy="576000"/>
              </a:xfrm>
              <a:prstGeom prst="rect">
                <a:avLst/>
              </a:prstGeom>
            </p:spPr>
          </p:pic>
          <p:pic>
            <p:nvPicPr>
              <p:cNvPr id="48" name="Imagen 47"/>
              <p:cNvPicPr>
                <a:picLocks noChangeAspect="1"/>
              </p:cNvPicPr>
              <p:nvPr/>
            </p:nvPicPr>
            <p:blipFill rotWithShape="1">
              <a:blip r:embed="rId4" cstate="print"/>
              <a:srcRect l="12735" t="11495" r="12535" b="24468"/>
              <a:stretch/>
            </p:blipFill>
            <p:spPr>
              <a:xfrm>
                <a:off x="4379679" y="2377688"/>
                <a:ext cx="620696" cy="576000"/>
              </a:xfrm>
              <a:prstGeom prst="rect">
                <a:avLst/>
              </a:prstGeom>
            </p:spPr>
          </p:pic>
          <p:pic>
            <p:nvPicPr>
              <p:cNvPr id="49" name="Imagen 48"/>
              <p:cNvPicPr>
                <a:picLocks noChangeAspect="1"/>
              </p:cNvPicPr>
              <p:nvPr/>
            </p:nvPicPr>
            <p:blipFill rotWithShape="1">
              <a:blip r:embed="rId5" cstate="print"/>
              <a:srcRect l="32511" t="454" r="45387" b="66607"/>
              <a:stretch/>
            </p:blipFill>
            <p:spPr>
              <a:xfrm>
                <a:off x="5008380" y="2377688"/>
                <a:ext cx="370056" cy="576000"/>
              </a:xfrm>
              <a:prstGeom prst="rect">
                <a:avLst/>
              </a:prstGeom>
            </p:spPr>
          </p:pic>
          <p:pic>
            <p:nvPicPr>
              <p:cNvPr id="50" name="Imagen 49"/>
              <p:cNvPicPr>
                <a:picLocks noChangeAspect="1"/>
              </p:cNvPicPr>
              <p:nvPr/>
            </p:nvPicPr>
            <p:blipFill rotWithShape="1">
              <a:blip r:embed="rId6" cstate="print"/>
              <a:srcRect l="2145" t="3403" r="2721" b="9540"/>
              <a:stretch/>
            </p:blipFill>
            <p:spPr>
              <a:xfrm>
                <a:off x="5393747" y="2377688"/>
                <a:ext cx="934824" cy="576000"/>
              </a:xfrm>
              <a:prstGeom prst="rect">
                <a:avLst/>
              </a:prstGeom>
            </p:spPr>
          </p:pic>
          <p:pic>
            <p:nvPicPr>
              <p:cNvPr id="51" name="Imagen 50"/>
              <p:cNvPicPr>
                <a:picLocks noChangeAspect="1"/>
              </p:cNvPicPr>
              <p:nvPr/>
            </p:nvPicPr>
            <p:blipFill rotWithShape="1">
              <a:blip r:embed="rId4" cstate="print"/>
              <a:srcRect l="12735" t="11495" r="12535" b="24468"/>
              <a:stretch/>
            </p:blipFill>
            <p:spPr>
              <a:xfrm>
                <a:off x="6357970" y="2365016"/>
                <a:ext cx="620696" cy="576000"/>
              </a:xfrm>
              <a:prstGeom prst="rect">
                <a:avLst/>
              </a:prstGeom>
            </p:spPr>
          </p:pic>
        </p:grpSp>
        <p:sp>
          <p:nvSpPr>
            <p:cNvPr id="13" name="Elipse 12"/>
            <p:cNvSpPr/>
            <p:nvPr/>
          </p:nvSpPr>
          <p:spPr>
            <a:xfrm>
              <a:off x="308312" y="2174474"/>
              <a:ext cx="2092411" cy="906162"/>
            </a:xfrm>
            <a:prstGeom prst="ellipse">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1" name="Elipse 30"/>
            <p:cNvSpPr/>
            <p:nvPr/>
          </p:nvSpPr>
          <p:spPr>
            <a:xfrm>
              <a:off x="2294377" y="2151616"/>
              <a:ext cx="2092411" cy="906162"/>
            </a:xfrm>
            <a:prstGeom prst="ellipse">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2" name="Elipse 31"/>
            <p:cNvSpPr/>
            <p:nvPr/>
          </p:nvSpPr>
          <p:spPr>
            <a:xfrm>
              <a:off x="4292055" y="2147494"/>
              <a:ext cx="2092411" cy="906162"/>
            </a:xfrm>
            <a:prstGeom prst="ellipse">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4" name="Imagen 13"/>
            <p:cNvPicPr>
              <a:picLocks noChangeAspect="1"/>
            </p:cNvPicPr>
            <p:nvPr/>
          </p:nvPicPr>
          <p:blipFill>
            <a:blip r:embed="rId7" cstate="print"/>
            <a:stretch>
              <a:fillRect/>
            </a:stretch>
          </p:blipFill>
          <p:spPr>
            <a:xfrm>
              <a:off x="6220158" y="2060452"/>
              <a:ext cx="742950" cy="1047750"/>
            </a:xfrm>
            <a:prstGeom prst="rect">
              <a:avLst/>
            </a:prstGeom>
          </p:spPr>
        </p:pic>
      </p:grpSp>
      <p:sp>
        <p:nvSpPr>
          <p:cNvPr id="36" name="CuadroTexto 35"/>
          <p:cNvSpPr txBox="1"/>
          <p:nvPr/>
        </p:nvSpPr>
        <p:spPr>
          <a:xfrm>
            <a:off x="674670" y="3145690"/>
            <a:ext cx="5972583" cy="738664"/>
          </a:xfrm>
          <a:prstGeom prst="rect">
            <a:avLst/>
          </a:prstGeom>
          <a:noFill/>
        </p:spPr>
        <p:txBody>
          <a:bodyPr wrap="square" rtlCol="0">
            <a:spAutoFit/>
          </a:bodyPr>
          <a:lstStyle/>
          <a:p>
            <a:r>
              <a:rPr lang="es-CO" dirty="0" smtClean="0"/>
              <a:t>El </a:t>
            </a:r>
            <a:r>
              <a:rPr lang="es-CO" sz="2400" b="1" dirty="0" smtClean="0">
                <a:solidFill>
                  <a:srgbClr val="7030A0"/>
                </a:solidFill>
                <a:effectLst>
                  <a:outerShdw blurRad="38100" dist="38100" dir="2700000" algn="tl">
                    <a:srgbClr val="000000">
                      <a:alpha val="43137"/>
                    </a:srgbClr>
                  </a:outerShdw>
                </a:effectLst>
              </a:rPr>
              <a:t>patrón</a:t>
            </a:r>
            <a:r>
              <a:rPr lang="es-CO" dirty="0"/>
              <a:t> </a:t>
            </a:r>
            <a:r>
              <a:rPr lang="es-CO" dirty="0" smtClean="0"/>
              <a:t>es el modelo que sirve de muestra para continuar la secuencia.  </a:t>
            </a:r>
            <a:endParaRPr lang="es-CO" dirty="0"/>
          </a:p>
        </p:txBody>
      </p:sp>
      <p:grpSp>
        <p:nvGrpSpPr>
          <p:cNvPr id="16" name="Grupo 15"/>
          <p:cNvGrpSpPr/>
          <p:nvPr/>
        </p:nvGrpSpPr>
        <p:grpSpPr>
          <a:xfrm>
            <a:off x="2318928" y="3618012"/>
            <a:ext cx="1408773" cy="576155"/>
            <a:chOff x="1991671" y="3617497"/>
            <a:chExt cx="1408773" cy="576155"/>
          </a:xfrm>
        </p:grpSpPr>
        <p:pic>
          <p:nvPicPr>
            <p:cNvPr id="37" name="Imagen 36"/>
            <p:cNvPicPr>
              <a:picLocks noChangeAspect="1"/>
            </p:cNvPicPr>
            <p:nvPr/>
          </p:nvPicPr>
          <p:blipFill rotWithShape="1">
            <a:blip r:embed="rId8" cstate="print"/>
            <a:srcRect l="12735" t="11495" r="12535" b="24468"/>
            <a:stretch/>
          </p:blipFill>
          <p:spPr>
            <a:xfrm>
              <a:off x="2127339" y="3715808"/>
              <a:ext cx="387936" cy="360000"/>
            </a:xfrm>
            <a:prstGeom prst="rect">
              <a:avLst/>
            </a:prstGeom>
          </p:spPr>
        </p:pic>
        <p:pic>
          <p:nvPicPr>
            <p:cNvPr id="39" name="Imagen 38"/>
            <p:cNvPicPr>
              <a:picLocks noChangeAspect="1"/>
            </p:cNvPicPr>
            <p:nvPr/>
          </p:nvPicPr>
          <p:blipFill rotWithShape="1">
            <a:blip r:embed="rId9" cstate="print"/>
            <a:srcRect l="32511" t="454" r="45387" b="66607"/>
            <a:stretch/>
          </p:blipFill>
          <p:spPr>
            <a:xfrm>
              <a:off x="2515275" y="3715808"/>
              <a:ext cx="231286" cy="360000"/>
            </a:xfrm>
            <a:prstGeom prst="rect">
              <a:avLst/>
            </a:prstGeom>
          </p:spPr>
        </p:pic>
        <p:pic>
          <p:nvPicPr>
            <p:cNvPr id="41" name="Imagen 40"/>
            <p:cNvPicPr>
              <a:picLocks noChangeAspect="1"/>
            </p:cNvPicPr>
            <p:nvPr/>
          </p:nvPicPr>
          <p:blipFill rotWithShape="1">
            <a:blip r:embed="rId10" cstate="print"/>
            <a:srcRect l="2145" t="3403" r="2721" b="9540"/>
            <a:stretch/>
          </p:blipFill>
          <p:spPr>
            <a:xfrm>
              <a:off x="2745744" y="3711967"/>
              <a:ext cx="584266" cy="360000"/>
            </a:xfrm>
            <a:prstGeom prst="rect">
              <a:avLst/>
            </a:prstGeom>
          </p:spPr>
        </p:pic>
        <p:sp>
          <p:nvSpPr>
            <p:cNvPr id="52" name="Elipse 51"/>
            <p:cNvSpPr/>
            <p:nvPr/>
          </p:nvSpPr>
          <p:spPr>
            <a:xfrm>
              <a:off x="1991671" y="3617497"/>
              <a:ext cx="1408773" cy="576155"/>
            </a:xfrm>
            <a:prstGeom prst="ellipse">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53" name="TextBox 19"/>
          <p:cNvSpPr txBox="1">
            <a:spLocks noChangeArrowheads="1"/>
          </p:cNvSpPr>
          <p:nvPr/>
        </p:nvSpPr>
        <p:spPr bwMode="auto">
          <a:xfrm>
            <a:off x="7272518" y="1255929"/>
            <a:ext cx="1871482" cy="37087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sz="2000">
                <a:solidFill>
                  <a:schemeClr val="tx1"/>
                </a:solidFill>
                <a:latin typeface="맑은 고딕" pitchFamily="34" charset="-127"/>
                <a:ea typeface="맑은 고딕" pitchFamily="34" charset="-127"/>
              </a:defRPr>
            </a:lvl1pPr>
            <a:lvl2pPr marL="742950" indent="-285750" eaLnBrk="0" hangingPunct="0">
              <a:defRPr kumimoji="1" sz="2000">
                <a:solidFill>
                  <a:schemeClr val="tx1"/>
                </a:solidFill>
                <a:latin typeface="맑은 고딕" pitchFamily="34" charset="-127"/>
                <a:ea typeface="맑은 고딕" pitchFamily="34" charset="-127"/>
              </a:defRPr>
            </a:lvl2pPr>
            <a:lvl3pPr marL="1143000" indent="-228600" eaLnBrk="0" hangingPunct="0">
              <a:defRPr kumimoji="1" sz="2000">
                <a:solidFill>
                  <a:schemeClr val="tx1"/>
                </a:solidFill>
                <a:latin typeface="맑은 고딕" pitchFamily="34" charset="-127"/>
                <a:ea typeface="맑은 고딕" pitchFamily="34" charset="-127"/>
              </a:defRPr>
            </a:lvl3pPr>
            <a:lvl4pPr marL="1600200" indent="-228600" eaLnBrk="0" hangingPunct="0">
              <a:defRPr kumimoji="1" sz="2000">
                <a:solidFill>
                  <a:schemeClr val="tx1"/>
                </a:solidFill>
                <a:latin typeface="맑은 고딕" pitchFamily="34" charset="-127"/>
                <a:ea typeface="맑은 고딕" pitchFamily="34" charset="-127"/>
              </a:defRPr>
            </a:lvl4pPr>
            <a:lvl5pPr marL="2057400" indent="-228600" eaLnBrk="0" hangingPunct="0">
              <a:defRPr kumimoji="1" sz="2000">
                <a:solidFill>
                  <a:schemeClr val="tx1"/>
                </a:solidFill>
                <a:latin typeface="맑은 고딕" pitchFamily="34" charset="-127"/>
                <a:ea typeface="맑은 고딕" pitchFamily="34" charset="-127"/>
              </a:defRPr>
            </a:lvl5pPr>
            <a:lvl6pPr marL="25146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6pPr>
            <a:lvl7pPr marL="29718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7pPr>
            <a:lvl8pPr marL="34290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8pPr>
            <a:lvl9pPr marL="38862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9pPr>
          </a:lstStyle>
          <a:p>
            <a:pPr eaLnBrk="1" fontAlgn="base" hangingPunct="1">
              <a:spcBef>
                <a:spcPct val="50000"/>
              </a:spcBef>
              <a:spcAft>
                <a:spcPct val="0"/>
              </a:spcAft>
            </a:pPr>
            <a:r>
              <a:rPr lang="es-CO" altLang="ko-KR" sz="1000" b="1" dirty="0" smtClean="0">
                <a:solidFill>
                  <a:srgbClr val="000000"/>
                </a:solidFill>
                <a:latin typeface="Verdana" pitchFamily="34" charset="0"/>
              </a:rPr>
              <a:t>Expositivo</a:t>
            </a:r>
          </a:p>
          <a:p>
            <a:pPr eaLnBrk="1" fontAlgn="base" hangingPunct="1">
              <a:spcBef>
                <a:spcPct val="50000"/>
              </a:spcBef>
              <a:spcAft>
                <a:spcPct val="0"/>
              </a:spcAft>
            </a:pPr>
            <a:r>
              <a:rPr lang="es-CO" altLang="ko-KR" sz="1000" dirty="0" smtClean="0">
                <a:solidFill>
                  <a:srgbClr val="000000"/>
                </a:solidFill>
                <a:latin typeface="Verdana" pitchFamily="34" charset="0"/>
              </a:rPr>
              <a:t>Se mantiene la secuencia de imágenes, encerrando cada tres imágenes, como se muestra en la imagen. </a:t>
            </a:r>
          </a:p>
          <a:p>
            <a:pPr eaLnBrk="1" fontAlgn="base" hangingPunct="1">
              <a:spcBef>
                <a:spcPct val="50000"/>
              </a:spcBef>
              <a:spcAft>
                <a:spcPct val="0"/>
              </a:spcAft>
            </a:pPr>
            <a:r>
              <a:rPr lang="es-CO" altLang="ko-KR" sz="1000" dirty="0" smtClean="0">
                <a:solidFill>
                  <a:srgbClr val="000000"/>
                </a:solidFill>
                <a:latin typeface="Verdana" pitchFamily="34" charset="0"/>
              </a:rPr>
              <a:t>Es importante que al final de la secuencia se vea que la secuencia continúa, tanto con la imagen, como con el óvalo que lo encierra. </a:t>
            </a:r>
          </a:p>
          <a:p>
            <a:pPr eaLnBrk="1" fontAlgn="base" hangingPunct="1">
              <a:spcBef>
                <a:spcPct val="50000"/>
              </a:spcBef>
              <a:spcAft>
                <a:spcPct val="0"/>
              </a:spcAft>
            </a:pPr>
            <a:r>
              <a:rPr lang="es-CO" altLang="ko-KR" sz="1000" dirty="0" smtClean="0">
                <a:solidFill>
                  <a:srgbClr val="000000"/>
                </a:solidFill>
                <a:latin typeface="Verdana" pitchFamily="34" charset="0"/>
              </a:rPr>
              <a:t>Las explicaciones tienen resaltada la palabra “patrón”, con el mismo color con que se encierran las imágenes. </a:t>
            </a:r>
          </a:p>
          <a:p>
            <a:pPr eaLnBrk="1" fontAlgn="base" hangingPunct="1">
              <a:spcBef>
                <a:spcPct val="50000"/>
              </a:spcBef>
              <a:spcAft>
                <a:spcPct val="0"/>
              </a:spcAft>
            </a:pPr>
            <a:r>
              <a:rPr lang="es-CO" altLang="ko-KR" sz="1000" dirty="0" smtClean="0">
                <a:solidFill>
                  <a:srgbClr val="000000"/>
                </a:solidFill>
                <a:latin typeface="Verdana" pitchFamily="34" charset="0"/>
              </a:rPr>
              <a:t>La última explicación está acompañada por el “patrón” (las tres imágenes más pequeñas)</a:t>
            </a:r>
          </a:p>
          <a:p>
            <a:pPr eaLnBrk="1" fontAlgn="base" hangingPunct="1">
              <a:spcBef>
                <a:spcPct val="50000"/>
              </a:spcBef>
              <a:spcAft>
                <a:spcPct val="0"/>
              </a:spcAft>
            </a:pPr>
            <a:endParaRPr lang="es-CO" altLang="ko-KR" sz="1000" dirty="0">
              <a:solidFill>
                <a:srgbClr val="000000"/>
              </a:solidFill>
              <a:latin typeface="Verdana" pitchFamily="34" charset="0"/>
            </a:endParaRPr>
          </a:p>
        </p:txBody>
      </p:sp>
    </p:spTree>
    <p:extLst>
      <p:ext uri="{BB962C8B-B14F-4D97-AF65-F5344CB8AC3E}">
        <p14:creationId xmlns:p14="http://schemas.microsoft.com/office/powerpoint/2010/main" xmlns="" val="14468437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0" name="Imagen 19"/>
          <p:cNvPicPr>
            <a:picLocks noChangeAspect="1"/>
          </p:cNvPicPr>
          <p:nvPr/>
        </p:nvPicPr>
        <p:blipFill>
          <a:blip r:embed="rId3" cstate="print">
            <a:grayscl/>
          </a:blip>
          <a:stretch>
            <a:fillRect/>
          </a:stretch>
        </p:blipFill>
        <p:spPr>
          <a:xfrm>
            <a:off x="22643" y="609597"/>
            <a:ext cx="7327860" cy="4008251"/>
          </a:xfrm>
          <a:prstGeom prst="rect">
            <a:avLst/>
          </a:prstGeom>
        </p:spPr>
      </p:pic>
      <p:sp>
        <p:nvSpPr>
          <p:cNvPr id="2" name="CuadroTexto 1"/>
          <p:cNvSpPr txBox="1"/>
          <p:nvPr/>
        </p:nvSpPr>
        <p:spPr>
          <a:xfrm>
            <a:off x="635000" y="33864"/>
            <a:ext cx="593432"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Curso</a:t>
            </a:r>
            <a:endParaRPr lang="es-CO" sz="1200" dirty="0">
              <a:latin typeface="Arial" panose="020B0604020202020204" pitchFamily="34" charset="0"/>
              <a:cs typeface="Arial" panose="020B0604020202020204" pitchFamily="34" charset="0"/>
            </a:endParaRPr>
          </a:p>
        </p:txBody>
      </p:sp>
      <p:sp>
        <p:nvSpPr>
          <p:cNvPr id="3" name="CuadroTexto 2"/>
          <p:cNvSpPr txBox="1"/>
          <p:nvPr/>
        </p:nvSpPr>
        <p:spPr>
          <a:xfrm>
            <a:off x="6101616" y="33863"/>
            <a:ext cx="696024"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Archivo</a:t>
            </a:r>
            <a:endParaRPr lang="es-CO" sz="1200" dirty="0">
              <a:latin typeface="Arial" panose="020B0604020202020204" pitchFamily="34" charset="0"/>
              <a:cs typeface="Arial" panose="020B0604020202020204" pitchFamily="34" charset="0"/>
            </a:endParaRPr>
          </a:p>
        </p:txBody>
      </p:sp>
      <p:sp>
        <p:nvSpPr>
          <p:cNvPr id="4" name="CuadroTexto 3"/>
          <p:cNvSpPr txBox="1"/>
          <p:nvPr/>
        </p:nvSpPr>
        <p:spPr>
          <a:xfrm>
            <a:off x="7332134" y="609598"/>
            <a:ext cx="1769533" cy="646331"/>
          </a:xfrm>
          <a:prstGeom prst="rect">
            <a:avLst/>
          </a:prstGeom>
          <a:solidFill>
            <a:schemeClr val="accent2">
              <a:lumMod val="40000"/>
              <a:lumOff val="60000"/>
            </a:schemeClr>
          </a:solidFill>
        </p:spPr>
        <p:txBody>
          <a:bodyPr wrap="square" rtlCol="0">
            <a:spAutoFit/>
          </a:bodyPr>
          <a:lstStyle/>
          <a:p>
            <a:r>
              <a:rPr lang="es-CO" sz="1200" dirty="0" smtClean="0">
                <a:latin typeface="Arial" panose="020B0604020202020204" pitchFamily="34" charset="0"/>
                <a:cs typeface="Arial" panose="020B0604020202020204" pitchFamily="34" charset="0"/>
              </a:rPr>
              <a:t>Instrucciones para desarrolladores de contenido</a:t>
            </a:r>
            <a:endParaRPr lang="es-CO" sz="1200" dirty="0">
              <a:latin typeface="Arial" panose="020B0604020202020204" pitchFamily="34" charset="0"/>
              <a:cs typeface="Arial" panose="020B0604020202020204" pitchFamily="34" charset="0"/>
            </a:endParaRPr>
          </a:p>
        </p:txBody>
      </p:sp>
      <p:sp>
        <p:nvSpPr>
          <p:cNvPr id="5" name="CuadroTexto 4"/>
          <p:cNvSpPr txBox="1"/>
          <p:nvPr/>
        </p:nvSpPr>
        <p:spPr>
          <a:xfrm>
            <a:off x="21425" y="5096933"/>
            <a:ext cx="1846980" cy="276999"/>
          </a:xfrm>
          <a:prstGeom prst="rect">
            <a:avLst/>
          </a:prstGeom>
          <a:solidFill>
            <a:schemeClr val="accent2">
              <a:lumMod val="40000"/>
              <a:lumOff val="60000"/>
            </a:schemeClr>
          </a:solidFill>
        </p:spPr>
        <p:txBody>
          <a:bodyPr wrap="none" rtlCol="0">
            <a:spAutoFit/>
          </a:bodyPr>
          <a:lstStyle/>
          <a:p>
            <a:r>
              <a:rPr lang="es-CO" sz="1200" dirty="0" smtClean="0">
                <a:latin typeface="Arial" panose="020B0604020202020204" pitchFamily="34" charset="0"/>
                <a:cs typeface="Arial" panose="020B0604020202020204" pitchFamily="34" charset="0"/>
              </a:rPr>
              <a:t>Narración y comentarios</a:t>
            </a:r>
            <a:endParaRPr lang="es-CO" sz="1200" dirty="0">
              <a:latin typeface="Arial" panose="020B0604020202020204" pitchFamily="34" charset="0"/>
              <a:cs typeface="Arial" panose="020B0604020202020204" pitchFamily="34" charset="0"/>
            </a:endParaRPr>
          </a:p>
        </p:txBody>
      </p:sp>
      <p:sp>
        <p:nvSpPr>
          <p:cNvPr id="6" name="CuadroTexto 5"/>
          <p:cNvSpPr txBox="1"/>
          <p:nvPr/>
        </p:nvSpPr>
        <p:spPr>
          <a:xfrm>
            <a:off x="635000" y="310862"/>
            <a:ext cx="1168400"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s-CO" sz="1200" dirty="0" smtClean="0">
                <a:latin typeface="Arial" panose="020B0604020202020204" pitchFamily="34" charset="0"/>
                <a:cs typeface="Arial" panose="020B0604020202020204" pitchFamily="34" charset="0"/>
              </a:rPr>
              <a:t>Matemáticas</a:t>
            </a:r>
            <a:endParaRPr lang="es-CO" sz="1200" dirty="0">
              <a:latin typeface="Arial" panose="020B0604020202020204" pitchFamily="34" charset="0"/>
              <a:cs typeface="Arial" panose="020B0604020202020204" pitchFamily="34" charset="0"/>
            </a:endParaRPr>
          </a:p>
        </p:txBody>
      </p:sp>
      <p:sp>
        <p:nvSpPr>
          <p:cNvPr id="7" name="CuadroTexto 6"/>
          <p:cNvSpPr txBox="1"/>
          <p:nvPr/>
        </p:nvSpPr>
        <p:spPr>
          <a:xfrm>
            <a:off x="1938866" y="80029"/>
            <a:ext cx="306526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Reconocimiento de secuencias de figuras.</a:t>
            </a:r>
            <a:endParaRPr lang="es-CO" sz="1200" dirty="0">
              <a:latin typeface="Arial" panose="020B0604020202020204" pitchFamily="34" charset="0"/>
              <a:cs typeface="Arial" panose="020B0604020202020204" pitchFamily="34" charset="0"/>
            </a:endParaRPr>
          </a:p>
        </p:txBody>
      </p:sp>
      <p:sp>
        <p:nvSpPr>
          <p:cNvPr id="10" name="CuadroTexto 9"/>
          <p:cNvSpPr txBox="1"/>
          <p:nvPr/>
        </p:nvSpPr>
        <p:spPr>
          <a:xfrm>
            <a:off x="4631276" y="4757638"/>
            <a:ext cx="397866"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4/4</a:t>
            </a:r>
            <a:endParaRPr lang="es-CO" sz="1200" dirty="0">
              <a:latin typeface="Arial" panose="020B0604020202020204" pitchFamily="34" charset="0"/>
              <a:cs typeface="Arial" panose="020B0604020202020204" pitchFamily="34" charset="0"/>
            </a:endParaRPr>
          </a:p>
        </p:txBody>
      </p:sp>
      <p:sp>
        <p:nvSpPr>
          <p:cNvPr id="11" name="CuadroTexto 10"/>
          <p:cNvSpPr txBox="1"/>
          <p:nvPr/>
        </p:nvSpPr>
        <p:spPr>
          <a:xfrm>
            <a:off x="945203" y="818210"/>
            <a:ext cx="2287678" cy="369332"/>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b="1" dirty="0" smtClean="0"/>
              <a:t>Secuencias y patrones</a:t>
            </a:r>
            <a:endParaRPr lang="es-CO" b="1" dirty="0"/>
          </a:p>
        </p:txBody>
      </p:sp>
      <p:sp>
        <p:nvSpPr>
          <p:cNvPr id="21" name="CuadroTexto 20"/>
          <p:cNvSpPr txBox="1"/>
          <p:nvPr/>
        </p:nvSpPr>
        <p:spPr>
          <a:xfrm>
            <a:off x="203346" y="1257655"/>
            <a:ext cx="1714637" cy="276999"/>
          </a:xfrm>
          <a:prstGeom prst="rect">
            <a:avLst/>
          </a:prstGeom>
          <a:ln w="28575"/>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t>Desarrollo </a:t>
            </a:r>
            <a:r>
              <a:rPr lang="es-CO" sz="1200" dirty="0" smtClean="0">
                <a:sym typeface="Wingdings 3" panose="05040102010807070707" pitchFamily="18" charset="2"/>
              </a:rPr>
              <a:t></a:t>
            </a:r>
            <a:r>
              <a:rPr lang="es-CO" sz="1200" dirty="0" smtClean="0"/>
              <a:t> Actividad 1</a:t>
            </a:r>
            <a:endParaRPr lang="es-CO" sz="1200" dirty="0"/>
          </a:p>
        </p:txBody>
      </p:sp>
      <p:sp>
        <p:nvSpPr>
          <p:cNvPr id="24" name="CuadroTexto 23"/>
          <p:cNvSpPr txBox="1"/>
          <p:nvPr/>
        </p:nvSpPr>
        <p:spPr>
          <a:xfrm>
            <a:off x="7367148" y="153710"/>
            <a:ext cx="1612942" cy="24622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000" dirty="0" smtClean="0">
                <a:latin typeface="Arial" panose="020B0604020202020204" pitchFamily="34" charset="0"/>
                <a:cs typeface="Arial" panose="020B0604020202020204" pitchFamily="34" charset="0"/>
              </a:rPr>
              <a:t>M_G01_U05_L02_03_01</a:t>
            </a:r>
            <a:endParaRPr lang="es-CO" sz="1000" dirty="0">
              <a:latin typeface="Arial" panose="020B0604020202020204" pitchFamily="34" charset="0"/>
              <a:cs typeface="Arial" panose="020B0604020202020204" pitchFamily="34" charset="0"/>
            </a:endParaRPr>
          </a:p>
        </p:txBody>
      </p:sp>
      <p:sp>
        <p:nvSpPr>
          <p:cNvPr id="28" name="CuadroTexto 27"/>
          <p:cNvSpPr txBox="1"/>
          <p:nvPr/>
        </p:nvSpPr>
        <p:spPr>
          <a:xfrm>
            <a:off x="1439334" y="4757638"/>
            <a:ext cx="881973" cy="27699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s-CO" sz="1200" dirty="0" smtClean="0">
                <a:latin typeface="Arial" panose="020B0604020202020204" pitchFamily="34" charset="0"/>
                <a:cs typeface="Arial" panose="020B0604020202020204" pitchFamily="34" charset="0"/>
              </a:rPr>
              <a:t>Desarrollo</a:t>
            </a:r>
            <a:endParaRPr lang="es-CO" sz="1200" dirty="0">
              <a:latin typeface="Arial" panose="020B0604020202020204" pitchFamily="34" charset="0"/>
              <a:cs typeface="Arial" panose="020B0604020202020204" pitchFamily="34" charset="0"/>
            </a:endParaRPr>
          </a:p>
        </p:txBody>
      </p:sp>
      <p:sp>
        <p:nvSpPr>
          <p:cNvPr id="33" name="CuadroTexto 32"/>
          <p:cNvSpPr txBox="1"/>
          <p:nvPr/>
        </p:nvSpPr>
        <p:spPr>
          <a:xfrm>
            <a:off x="164755" y="1542904"/>
            <a:ext cx="7175157" cy="646331"/>
          </a:xfrm>
          <a:prstGeom prst="rect">
            <a:avLst/>
          </a:prstGeom>
          <a:noFill/>
        </p:spPr>
        <p:txBody>
          <a:bodyPr wrap="square" rtlCol="0">
            <a:spAutoFit/>
          </a:bodyPr>
          <a:lstStyle/>
          <a:p>
            <a:r>
              <a:rPr lang="es-CO" dirty="0" smtClean="0"/>
              <a:t>Completa la secuencia arrastrando al lugar correcto cada elemento del patrón.</a:t>
            </a:r>
            <a:endParaRPr lang="es-CO" dirty="0"/>
          </a:p>
        </p:txBody>
      </p:sp>
      <p:grpSp>
        <p:nvGrpSpPr>
          <p:cNvPr id="9" name="Grupo 8"/>
          <p:cNvGrpSpPr/>
          <p:nvPr/>
        </p:nvGrpSpPr>
        <p:grpSpPr>
          <a:xfrm>
            <a:off x="605316" y="3111130"/>
            <a:ext cx="5999721" cy="525546"/>
            <a:chOff x="605316" y="3111130"/>
            <a:chExt cx="5999721" cy="525546"/>
          </a:xfrm>
        </p:grpSpPr>
        <p:sp>
          <p:nvSpPr>
            <p:cNvPr id="39" name="Triángulo isósceles 38"/>
            <p:cNvSpPr/>
            <p:nvPr/>
          </p:nvSpPr>
          <p:spPr>
            <a:xfrm>
              <a:off x="1076856" y="3117996"/>
              <a:ext cx="431342" cy="432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0" name="Elipse 39"/>
            <p:cNvSpPr/>
            <p:nvPr/>
          </p:nvSpPr>
          <p:spPr>
            <a:xfrm>
              <a:off x="605316" y="3114159"/>
              <a:ext cx="432000" cy="432000"/>
            </a:xfrm>
            <a:prstGeom prst="ellipse">
              <a:avLst/>
            </a:prstGeom>
            <a:solidFill>
              <a:srgbClr val="FFFF00"/>
            </a:solidFill>
            <a:ln>
              <a:solidFill>
                <a:srgbClr val="DFD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2" name="Triángulo isósceles 51"/>
            <p:cNvSpPr/>
            <p:nvPr/>
          </p:nvSpPr>
          <p:spPr>
            <a:xfrm>
              <a:off x="2667604" y="3114159"/>
              <a:ext cx="431342" cy="432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4" name="Rectángulo 53"/>
            <p:cNvSpPr/>
            <p:nvPr/>
          </p:nvSpPr>
          <p:spPr>
            <a:xfrm rot="2685539">
              <a:off x="3191839" y="3129769"/>
              <a:ext cx="360000" cy="360000"/>
            </a:xfrm>
            <a:prstGeom prst="rec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7" name="Rectángulo 56"/>
            <p:cNvSpPr/>
            <p:nvPr/>
          </p:nvSpPr>
          <p:spPr>
            <a:xfrm rot="2685539">
              <a:off x="4728288" y="3133604"/>
              <a:ext cx="360000" cy="360000"/>
            </a:xfrm>
            <a:prstGeom prst="rec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9" name="Elipse 58"/>
            <p:cNvSpPr/>
            <p:nvPr/>
          </p:nvSpPr>
          <p:spPr>
            <a:xfrm>
              <a:off x="5249262" y="3111130"/>
              <a:ext cx="432000" cy="432000"/>
            </a:xfrm>
            <a:prstGeom prst="ellipse">
              <a:avLst/>
            </a:prstGeom>
            <a:solidFill>
              <a:srgbClr val="FFFF00"/>
            </a:solidFill>
            <a:ln>
              <a:solidFill>
                <a:srgbClr val="DFD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0" name="Rectángulo 59"/>
            <p:cNvSpPr/>
            <p:nvPr/>
          </p:nvSpPr>
          <p:spPr>
            <a:xfrm rot="2685539">
              <a:off x="6245037" y="3130577"/>
              <a:ext cx="360000" cy="360000"/>
            </a:xfrm>
            <a:prstGeom prst="rec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9" name="Rectángulo 18"/>
            <p:cNvSpPr/>
            <p:nvPr/>
          </p:nvSpPr>
          <p:spPr>
            <a:xfrm>
              <a:off x="1565643" y="3580110"/>
              <a:ext cx="504000" cy="45719"/>
            </a:xfrm>
            <a:prstGeom prst="rect">
              <a:avLst/>
            </a:prstGeom>
            <a:solidFill>
              <a:srgbClr val="E1F2CE"/>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1" name="Rectángulo 60"/>
            <p:cNvSpPr/>
            <p:nvPr/>
          </p:nvSpPr>
          <p:spPr>
            <a:xfrm>
              <a:off x="2130652" y="3585496"/>
              <a:ext cx="504000" cy="45719"/>
            </a:xfrm>
            <a:prstGeom prst="rect">
              <a:avLst/>
            </a:prstGeom>
            <a:solidFill>
              <a:srgbClr val="E1F2CE"/>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2" name="Rectángulo 61"/>
            <p:cNvSpPr/>
            <p:nvPr/>
          </p:nvSpPr>
          <p:spPr>
            <a:xfrm>
              <a:off x="3634149" y="3590957"/>
              <a:ext cx="504000" cy="45719"/>
            </a:xfrm>
            <a:prstGeom prst="rect">
              <a:avLst/>
            </a:prstGeom>
            <a:solidFill>
              <a:srgbClr val="E1F2CE"/>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3" name="Rectángulo 62"/>
            <p:cNvSpPr/>
            <p:nvPr/>
          </p:nvSpPr>
          <p:spPr>
            <a:xfrm>
              <a:off x="4187902" y="3588348"/>
              <a:ext cx="504000" cy="45719"/>
            </a:xfrm>
            <a:prstGeom prst="rect">
              <a:avLst/>
            </a:prstGeom>
            <a:solidFill>
              <a:srgbClr val="E1F2CE"/>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4" name="Rectángulo 63"/>
            <p:cNvSpPr/>
            <p:nvPr/>
          </p:nvSpPr>
          <p:spPr>
            <a:xfrm>
              <a:off x="5685352" y="3589479"/>
              <a:ext cx="504000" cy="45719"/>
            </a:xfrm>
            <a:prstGeom prst="rect">
              <a:avLst/>
            </a:prstGeom>
            <a:solidFill>
              <a:srgbClr val="E1F2CE"/>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65" name="TextBox 19"/>
          <p:cNvSpPr txBox="1">
            <a:spLocks noChangeArrowheads="1"/>
          </p:cNvSpPr>
          <p:nvPr/>
        </p:nvSpPr>
        <p:spPr bwMode="auto">
          <a:xfrm>
            <a:off x="7272518" y="1255929"/>
            <a:ext cx="1871482" cy="2939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sz="2000">
                <a:solidFill>
                  <a:schemeClr val="tx1"/>
                </a:solidFill>
                <a:latin typeface="맑은 고딕" pitchFamily="34" charset="-127"/>
                <a:ea typeface="맑은 고딕" pitchFamily="34" charset="-127"/>
              </a:defRPr>
            </a:lvl1pPr>
            <a:lvl2pPr marL="742950" indent="-285750" eaLnBrk="0" hangingPunct="0">
              <a:defRPr kumimoji="1" sz="2000">
                <a:solidFill>
                  <a:schemeClr val="tx1"/>
                </a:solidFill>
                <a:latin typeface="맑은 고딕" pitchFamily="34" charset="-127"/>
                <a:ea typeface="맑은 고딕" pitchFamily="34" charset="-127"/>
              </a:defRPr>
            </a:lvl2pPr>
            <a:lvl3pPr marL="1143000" indent="-228600" eaLnBrk="0" hangingPunct="0">
              <a:defRPr kumimoji="1" sz="2000">
                <a:solidFill>
                  <a:schemeClr val="tx1"/>
                </a:solidFill>
                <a:latin typeface="맑은 고딕" pitchFamily="34" charset="-127"/>
                <a:ea typeface="맑은 고딕" pitchFamily="34" charset="-127"/>
              </a:defRPr>
            </a:lvl3pPr>
            <a:lvl4pPr marL="1600200" indent="-228600" eaLnBrk="0" hangingPunct="0">
              <a:defRPr kumimoji="1" sz="2000">
                <a:solidFill>
                  <a:schemeClr val="tx1"/>
                </a:solidFill>
                <a:latin typeface="맑은 고딕" pitchFamily="34" charset="-127"/>
                <a:ea typeface="맑은 고딕" pitchFamily="34" charset="-127"/>
              </a:defRPr>
            </a:lvl4pPr>
            <a:lvl5pPr marL="2057400" indent="-228600" eaLnBrk="0" hangingPunct="0">
              <a:defRPr kumimoji="1" sz="2000">
                <a:solidFill>
                  <a:schemeClr val="tx1"/>
                </a:solidFill>
                <a:latin typeface="맑은 고딕" pitchFamily="34" charset="-127"/>
                <a:ea typeface="맑은 고딕" pitchFamily="34" charset="-127"/>
              </a:defRPr>
            </a:lvl5pPr>
            <a:lvl6pPr marL="25146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6pPr>
            <a:lvl7pPr marL="29718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7pPr>
            <a:lvl8pPr marL="34290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8pPr>
            <a:lvl9pPr marL="3886200" indent="-228600" algn="ctr" eaLnBrk="0" fontAlgn="base" hangingPunct="0">
              <a:spcBef>
                <a:spcPct val="50000"/>
              </a:spcBef>
              <a:spcAft>
                <a:spcPct val="0"/>
              </a:spcAft>
              <a:defRPr kumimoji="1" sz="2000">
                <a:solidFill>
                  <a:schemeClr val="tx1"/>
                </a:solidFill>
                <a:latin typeface="맑은 고딕" pitchFamily="34" charset="-127"/>
                <a:ea typeface="맑은 고딕" pitchFamily="34" charset="-127"/>
              </a:defRPr>
            </a:lvl9pPr>
          </a:lstStyle>
          <a:p>
            <a:pPr eaLnBrk="1" fontAlgn="base" hangingPunct="1">
              <a:spcBef>
                <a:spcPct val="50000"/>
              </a:spcBef>
              <a:spcAft>
                <a:spcPct val="0"/>
              </a:spcAft>
            </a:pPr>
            <a:r>
              <a:rPr lang="es-CO" altLang="ko-KR" sz="1000" b="1" dirty="0" smtClean="0">
                <a:solidFill>
                  <a:srgbClr val="000000"/>
                </a:solidFill>
                <a:latin typeface="Verdana" pitchFamily="34" charset="0"/>
              </a:rPr>
              <a:t>Arrastre</a:t>
            </a:r>
          </a:p>
          <a:p>
            <a:pPr eaLnBrk="1" fontAlgn="base" hangingPunct="1">
              <a:spcBef>
                <a:spcPct val="50000"/>
              </a:spcBef>
              <a:spcAft>
                <a:spcPct val="0"/>
              </a:spcAft>
            </a:pPr>
            <a:r>
              <a:rPr lang="es-CO" altLang="ko-KR" sz="1000" dirty="0" smtClean="0">
                <a:solidFill>
                  <a:srgbClr val="000000"/>
                </a:solidFill>
                <a:latin typeface="Verdana" pitchFamily="34" charset="0"/>
              </a:rPr>
              <a:t>Se propone la secuencia que se muestra en la imagen y se habilita la opción para que el usuario arrastre las figuras a las posiciones que se indican. </a:t>
            </a:r>
          </a:p>
          <a:p>
            <a:pPr eaLnBrk="1" fontAlgn="base" hangingPunct="1">
              <a:spcBef>
                <a:spcPct val="50000"/>
              </a:spcBef>
              <a:spcAft>
                <a:spcPct val="0"/>
              </a:spcAft>
            </a:pPr>
            <a:r>
              <a:rPr lang="es-CO" altLang="ko-KR" sz="1000" dirty="0" smtClean="0">
                <a:solidFill>
                  <a:srgbClr val="000000"/>
                </a:solidFill>
                <a:latin typeface="Verdana" pitchFamily="34" charset="0"/>
              </a:rPr>
              <a:t>Es importante que las imágenes que están en el patrón no desaparezcan, al arrastrarlas, se duplican y el usuario arrastra una copia. </a:t>
            </a:r>
          </a:p>
          <a:p>
            <a:pPr eaLnBrk="1" fontAlgn="base" hangingPunct="1">
              <a:spcBef>
                <a:spcPct val="50000"/>
              </a:spcBef>
              <a:spcAft>
                <a:spcPct val="0"/>
              </a:spcAft>
            </a:pPr>
            <a:r>
              <a:rPr lang="es-CO" altLang="ko-KR" sz="1000" dirty="0" smtClean="0">
                <a:solidFill>
                  <a:srgbClr val="000000"/>
                </a:solidFill>
                <a:latin typeface="Verdana" pitchFamily="34" charset="0"/>
              </a:rPr>
              <a:t>Las respuestas correctas se muestran en negro con figuras más pequeñas. </a:t>
            </a:r>
            <a:endParaRPr lang="es-CO" altLang="ko-KR" sz="1000" dirty="0">
              <a:solidFill>
                <a:srgbClr val="000000"/>
              </a:solidFill>
              <a:latin typeface="Verdana" pitchFamily="34" charset="0"/>
            </a:endParaRPr>
          </a:p>
        </p:txBody>
      </p:sp>
      <p:grpSp>
        <p:nvGrpSpPr>
          <p:cNvPr id="8" name="Grupo 7"/>
          <p:cNvGrpSpPr/>
          <p:nvPr/>
        </p:nvGrpSpPr>
        <p:grpSpPr>
          <a:xfrm>
            <a:off x="2075499" y="2009514"/>
            <a:ext cx="4193589" cy="574035"/>
            <a:chOff x="2075499" y="2009514"/>
            <a:chExt cx="4193589" cy="574035"/>
          </a:xfrm>
        </p:grpSpPr>
        <p:sp>
          <p:nvSpPr>
            <p:cNvPr id="36" name="CuadroTexto 35"/>
            <p:cNvSpPr txBox="1"/>
            <p:nvPr/>
          </p:nvSpPr>
          <p:spPr>
            <a:xfrm>
              <a:off x="2075499" y="2102914"/>
              <a:ext cx="1112869" cy="461665"/>
            </a:xfrm>
            <a:prstGeom prst="rect">
              <a:avLst/>
            </a:prstGeom>
            <a:noFill/>
          </p:spPr>
          <p:txBody>
            <a:bodyPr wrap="square" rtlCol="0">
              <a:spAutoFit/>
            </a:bodyPr>
            <a:lstStyle/>
            <a:p>
              <a:r>
                <a:rPr lang="es-CO" sz="2400" b="1" dirty="0" smtClean="0">
                  <a:solidFill>
                    <a:srgbClr val="7030A0"/>
                  </a:solidFill>
                  <a:effectLst>
                    <a:outerShdw blurRad="38100" dist="38100" dir="2700000" algn="tl">
                      <a:srgbClr val="000000">
                        <a:alpha val="43137"/>
                      </a:srgbClr>
                    </a:outerShdw>
                  </a:effectLst>
                </a:rPr>
                <a:t>Patrón</a:t>
              </a:r>
              <a:r>
                <a:rPr lang="es-CO" dirty="0" smtClean="0"/>
                <a:t>:</a:t>
              </a:r>
              <a:endParaRPr lang="es-CO" dirty="0"/>
            </a:p>
          </p:txBody>
        </p:sp>
        <p:sp>
          <p:nvSpPr>
            <p:cNvPr id="16" name="Triángulo isósceles 15"/>
            <p:cNvSpPr/>
            <p:nvPr/>
          </p:nvSpPr>
          <p:spPr>
            <a:xfrm>
              <a:off x="3672486" y="2151549"/>
              <a:ext cx="431342" cy="432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7" name="Elipse 16"/>
            <p:cNvSpPr/>
            <p:nvPr/>
          </p:nvSpPr>
          <p:spPr>
            <a:xfrm>
              <a:off x="3200946" y="2147712"/>
              <a:ext cx="432000" cy="432000"/>
            </a:xfrm>
            <a:prstGeom prst="ellipse">
              <a:avLst/>
            </a:prstGeom>
            <a:solidFill>
              <a:srgbClr val="FFFF00"/>
            </a:solidFill>
            <a:ln>
              <a:solidFill>
                <a:srgbClr val="DFD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8" name="Rectángulo 17"/>
            <p:cNvSpPr/>
            <p:nvPr/>
          </p:nvSpPr>
          <p:spPr>
            <a:xfrm rot="2685539">
              <a:off x="4196721" y="2167159"/>
              <a:ext cx="360000" cy="360000"/>
            </a:xfrm>
            <a:prstGeom prst="rec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6" name="CuadroTexto 65"/>
            <p:cNvSpPr txBox="1"/>
            <p:nvPr/>
          </p:nvSpPr>
          <p:spPr>
            <a:xfrm>
              <a:off x="4688954" y="2009514"/>
              <a:ext cx="1580134" cy="21544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s-CO" sz="800" dirty="0" smtClean="0">
                  <a:solidFill>
                    <a:srgbClr val="FF0000"/>
                  </a:solidFill>
                </a:rPr>
                <a:t>IL_M_G01_U05_L02_03_01_02</a:t>
              </a:r>
              <a:endParaRPr lang="es-CO" sz="800" dirty="0">
                <a:solidFill>
                  <a:srgbClr val="FF0000"/>
                </a:solidFill>
              </a:endParaRPr>
            </a:p>
          </p:txBody>
        </p:sp>
      </p:grpSp>
      <p:sp>
        <p:nvSpPr>
          <p:cNvPr id="67" name="Triángulo isósceles 66"/>
          <p:cNvSpPr/>
          <p:nvPr/>
        </p:nvSpPr>
        <p:spPr>
          <a:xfrm>
            <a:off x="4340523" y="3212924"/>
            <a:ext cx="180000" cy="180000"/>
          </a:xfrm>
          <a:prstGeom prst="triangle">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8" name="Elipse 67"/>
          <p:cNvSpPr/>
          <p:nvPr/>
        </p:nvSpPr>
        <p:spPr>
          <a:xfrm>
            <a:off x="2272202" y="3234103"/>
            <a:ext cx="180000" cy="180000"/>
          </a:xfrm>
          <a:prstGeom prst="ellipse">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9" name="Rectángulo 68"/>
          <p:cNvSpPr/>
          <p:nvPr/>
        </p:nvSpPr>
        <p:spPr>
          <a:xfrm rot="2685539">
            <a:off x="1808320" y="3270724"/>
            <a:ext cx="144000" cy="14400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0" name="Elipse 69"/>
          <p:cNvSpPr/>
          <p:nvPr/>
        </p:nvSpPr>
        <p:spPr>
          <a:xfrm>
            <a:off x="3781005" y="3240901"/>
            <a:ext cx="180000" cy="180000"/>
          </a:xfrm>
          <a:prstGeom prst="ellipse">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1" name="Triángulo isósceles 70"/>
          <p:cNvSpPr/>
          <p:nvPr/>
        </p:nvSpPr>
        <p:spPr>
          <a:xfrm>
            <a:off x="5847352" y="3242413"/>
            <a:ext cx="180000" cy="180000"/>
          </a:xfrm>
          <a:prstGeom prst="triangle">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xmlns="" val="4032288464"/>
      </p:ext>
    </p:extLst>
  </p:cSld>
  <p:clrMapOvr>
    <a:masterClrMapping/>
  </p:clrMapOvr>
</p:sld>
</file>

<file path=ppt/theme/theme1.xml><?xml version="1.0" encoding="utf-8"?>
<a:theme xmlns:a="http://schemas.openxmlformats.org/drawingml/2006/main" name="Tema de Office">
  <a:themeElements>
    <a:clrScheme name="Azul cálido">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1299</TotalTime>
  <Words>2199</Words>
  <Application>Microsoft Office PowerPoint</Application>
  <PresentationFormat>Presentación en pantalla (4:3)</PresentationFormat>
  <Paragraphs>388</Paragraphs>
  <Slides>18</Slides>
  <Notes>0</Notes>
  <HiddenSlides>0</HiddenSlides>
  <MMClips>0</MMClips>
  <ScaleCrop>false</ScaleCrop>
  <HeadingPairs>
    <vt:vector size="4" baseType="variant">
      <vt:variant>
        <vt:lpstr>Tema</vt:lpstr>
      </vt:variant>
      <vt:variant>
        <vt:i4>1</vt:i4>
      </vt:variant>
      <vt:variant>
        <vt:lpstr>Títulos de diapositiva</vt:lpstr>
      </vt:variant>
      <vt:variant>
        <vt:i4>18</vt:i4>
      </vt:variant>
    </vt:vector>
  </HeadingPairs>
  <TitlesOfParts>
    <vt:vector size="19" baseType="lpstr">
      <vt:lpstr>Tema de Office</vt:lpstr>
      <vt:lpstr>Reconocimiento de secuencias de figuras.</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CEN_Support</dc:creator>
  <cp:lastModifiedBy>Centor</cp:lastModifiedBy>
  <cp:revision>319</cp:revision>
  <dcterms:created xsi:type="dcterms:W3CDTF">2014-07-28T13:26:55Z</dcterms:created>
  <dcterms:modified xsi:type="dcterms:W3CDTF">2014-11-12T16:20:53Z</dcterms:modified>
</cp:coreProperties>
</file>